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781" autoAdjust="0"/>
  </p:normalViewPr>
  <p:slideViewPr>
    <p:cSldViewPr snapToGrid="0">
      <p:cViewPr>
        <p:scale>
          <a:sx n="100" d="100"/>
          <a:sy n="100" d="100"/>
        </p:scale>
        <p:origin x="1380" y="2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de74917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4de74917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TW" sz="1100" b="1" dirty="0">
                <a:latin typeface="Calibri"/>
                <a:ea typeface="Calibri"/>
                <a:cs typeface="Calibri"/>
                <a:sym typeface="Calibri"/>
              </a:rPr>
              <a:t>Kronecker Product</a:t>
            </a:r>
            <a:r>
              <a:rPr lang="zh-CN" altLang="en-US" sz="1100" b="1" dirty="0">
                <a:latin typeface="Calibri"/>
                <a:ea typeface="Calibri"/>
                <a:cs typeface="Calibri"/>
                <a:sym typeface="Calibri"/>
              </a:rPr>
              <a:t>是这一个模型中一种重要的运算方式</a:t>
            </a:r>
            <a:endParaRPr lang="en-US" altLang="zh-CN" sz="11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sz="1100" b="1" dirty="0">
                <a:latin typeface="Calibri"/>
                <a:ea typeface="Calibri"/>
                <a:cs typeface="Calibri"/>
                <a:sym typeface="Calibri"/>
              </a:rPr>
              <a:t>Stochastic</a:t>
            </a:r>
            <a:r>
              <a:rPr lang="zh-CN" altLang="en-US" sz="1100" b="1" dirty="0">
                <a:latin typeface="Calibri"/>
                <a:ea typeface="Calibri"/>
                <a:cs typeface="Calibri"/>
                <a:sym typeface="Calibri"/>
              </a:rPr>
              <a:t>随机的</a:t>
            </a:r>
            <a:endParaRPr lang="en-US" altLang="zh-CN" sz="11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4e16e27e5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4e16e27e5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4e16e27e58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4e16e27e58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举个现实的例子来对比一样两种产生方式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4e16e27e5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4e16e27e5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4de749171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4de749171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TW" sz="1100" b="1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These graph models have some prior assumption of the graph generation process</a:t>
            </a:r>
            <a:r>
              <a:rPr lang="zh-CN" altLang="en-US" b="0" i="0" dirty="0">
                <a:solidFill>
                  <a:srgbClr val="E1E3E6"/>
                </a:solidFill>
                <a:effectLst/>
                <a:latin typeface="PingFang SC"/>
              </a:rPr>
              <a:t>这些图模型对图的生成过程有一定的先验假设</a:t>
            </a:r>
            <a:endParaRPr lang="en-US" altLang="zh-CN" b="0" i="0" dirty="0">
              <a:solidFill>
                <a:srgbClr val="E1E3E6"/>
              </a:solidFill>
              <a:effectLst/>
              <a:latin typeface="PingFang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zh-CN" sz="1100" b="0" i="0" dirty="0">
              <a:solidFill>
                <a:srgbClr val="E1E3E6"/>
              </a:solidFill>
              <a:effectLst/>
              <a:latin typeface="PingFang SC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CN" altLang="en-US" sz="1100" b="0" i="0">
                <a:solidFill>
                  <a:srgbClr val="E1E3E6"/>
                </a:solidFill>
                <a:effectLst/>
                <a:latin typeface="PingFang SC"/>
                <a:ea typeface="Calibri"/>
                <a:cs typeface="Calibri"/>
                <a:sym typeface="Calibri"/>
              </a:rPr>
              <a:t>下一步骤要研究的：</a:t>
            </a:r>
            <a:endParaRPr lang="en-US" altLang="zh-CN" sz="1100" b="0" i="0" dirty="0">
              <a:solidFill>
                <a:srgbClr val="E1E3E6"/>
              </a:solidFill>
              <a:effectLst/>
              <a:latin typeface="PingFang SC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altLang="zh-TW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Next: Deep graph generative models</a:t>
            </a:r>
            <a:endParaRPr lang="en-US" altLang="zh-CN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altLang="zh-TW" sz="2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the graph generation process </a:t>
            </a:r>
            <a:r>
              <a:rPr lang="en-US" altLang="zh-TW" sz="2000" b="1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from raw data</a:t>
            </a:r>
            <a:endParaRPr lang="en-US" altLang="zh-CN" sz="1100" b="1" u="sng" dirty="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e749171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e749171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CN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the degree distribution is still far from real world graph…</a:t>
            </a:r>
            <a:endParaRPr b="1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4de749171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4de749171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C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self-similar matrices</a:t>
            </a:r>
            <a:r>
              <a:rPr lang="zh-CN" alt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自相似矩阵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4de749171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4de7491718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4de7491718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4de7491718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两个矩阵可以是不同的形状，宽高也不要求相等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4de7491718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4de7491718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4de7491718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4de7491718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de7491718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4de7491718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怎样通过生成的几率矩阵生成</a:t>
            </a:r>
            <a:r>
              <a:rPr lang="en-US" altLang="zh-CN" dirty="0"/>
              <a:t>10</a:t>
            </a:r>
            <a:r>
              <a:rPr lang="zh-CN" altLang="en-US" dirty="0"/>
              <a:t>矩阵呢，就是按照这个概率掷一次硬币，这样就会多很多随机性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4e16e27e5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4e16e27e5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但是如果点太多了的话，就譬如</a:t>
            </a:r>
            <a:r>
              <a:rPr lang="en-US" altLang="zh-CN" dirty="0" err="1"/>
              <a:t>facebook</a:t>
            </a:r>
            <a:r>
              <a:rPr lang="zh-CN" altLang="en-US" dirty="0"/>
              <a:t>有</a:t>
            </a:r>
            <a:r>
              <a:rPr lang="en-US" altLang="zh-CN" dirty="0"/>
              <a:t>20</a:t>
            </a:r>
            <a:r>
              <a:rPr lang="zh-CN" altLang="en-US" dirty="0"/>
              <a:t>亿个点，都掷一次硬币的话太费事了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on731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eb.stanford.edu/class/cs224w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s.stanford.edu/people/jure/pubs/kronecker-jmlr10.pdf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761950" y="1275925"/>
            <a:ext cx="7854900" cy="70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22" b="1"/>
              <a:t>6-4. Kronecker Graph Model</a:t>
            </a:r>
            <a:endParaRPr sz="2322"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793725" y="2253000"/>
            <a:ext cx="4874700" cy="15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zh-TW" sz="2000" b="1" dirty="0">
                <a:latin typeface="Calibri"/>
                <a:ea typeface="Calibri"/>
                <a:cs typeface="Calibri"/>
                <a:sym typeface="Calibri"/>
              </a:rPr>
              <a:t>Kronecker Product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zh-TW" sz="2000" b="1" dirty="0">
                <a:latin typeface="Calibri"/>
                <a:ea typeface="Calibri"/>
                <a:cs typeface="Calibri"/>
                <a:sym typeface="Calibri"/>
              </a:rPr>
              <a:t>Stochastic Kronecker Graphs Generation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2079200" y="4663225"/>
            <a:ext cx="4589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1">
                <a:latin typeface="Calibri"/>
                <a:ea typeface="Calibri"/>
                <a:cs typeface="Calibri"/>
                <a:sym typeface="Calibri"/>
              </a:rPr>
              <a:t>周遠同 (Chou Yuan-Tung), </a:t>
            </a:r>
            <a:r>
              <a:rPr lang="zh-TW" sz="14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ton731@gmail.com</a:t>
            </a:r>
            <a:endParaRPr sz="14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72350" y="181200"/>
            <a:ext cx="7593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Machine Learning with Graphs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6375" y="2148863"/>
            <a:ext cx="2428375" cy="208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480925" y="3803400"/>
            <a:ext cx="5336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ref: </a:t>
            </a:r>
            <a:r>
              <a:rPr lang="zh-TW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Jure Leskovec – Stanford CS224W: Machine Learning with Graphs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Generation of Stochastic Kronecker Graphs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  <p:sp>
        <p:nvSpPr>
          <p:cNvPr id="154" name="Google Shape;154;p22"/>
          <p:cNvSpPr txBox="1"/>
          <p:nvPr/>
        </p:nvSpPr>
        <p:spPr>
          <a:xfrm>
            <a:off x="307050" y="1067725"/>
            <a:ext cx="8529900" cy="30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Faster way: Drop edges into a graph one by one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6800" y="1569198"/>
            <a:ext cx="6210399" cy="15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100" y="3189450"/>
            <a:ext cx="1774750" cy="177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3500" y="3194300"/>
            <a:ext cx="1774750" cy="1784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55888" y="3199250"/>
            <a:ext cx="1774750" cy="175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38300" y="3203990"/>
            <a:ext cx="1774750" cy="1745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Google Shape;16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Generation of Stochastic Kronecker Graphs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  <p:sp>
        <p:nvSpPr>
          <p:cNvPr id="168" name="Google Shape;168;p23"/>
          <p:cNvSpPr txBox="1"/>
          <p:nvPr/>
        </p:nvSpPr>
        <p:spPr>
          <a:xfrm>
            <a:off x="307050" y="1067725"/>
            <a:ext cx="8529900" cy="30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Real-world graph: 15,000 nodes, 20,000 edges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2*2 initiator → 13 times of Kronecker product → 16,384 nodes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 complexity: 16384 * 16384 = </a:t>
            </a:r>
            <a:r>
              <a:rPr lang="zh-TW" sz="20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268M</a:t>
            </a:r>
            <a:endParaRPr sz="20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Drop edge one by one: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edge: (2*2) * 13 = 52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complexity: 52 * 20000 = </a:t>
            </a:r>
            <a:r>
              <a:rPr lang="zh-TW" sz="20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1.04M</a:t>
            </a:r>
            <a:endParaRPr sz="20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Google Shape;17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Properties of the Generated Graphs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  <p:sp>
        <p:nvSpPr>
          <p:cNvPr id="177" name="Google Shape;177;p24"/>
          <p:cNvSpPr txBox="1"/>
          <p:nvPr/>
        </p:nvSpPr>
        <p:spPr>
          <a:xfrm>
            <a:off x="307050" y="1023900"/>
            <a:ext cx="8529900" cy="30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Real</a:t>
            </a:r>
            <a:r>
              <a:rPr lang="zh-TW" sz="2000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graph: Epinions (node=76k, edge=510k)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Real</a:t>
            </a: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zh-TW" sz="20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Kronecker</a:t>
            </a: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very close!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2850" y="1010150"/>
            <a:ext cx="1841125" cy="99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4"/>
          <p:cNvPicPr preferRelativeResize="0"/>
          <p:nvPr/>
        </p:nvPicPr>
        <p:blipFill rotWithShape="1">
          <a:blip r:embed="rId5">
            <a:alphaModFix/>
          </a:blip>
          <a:srcRect t="1156"/>
          <a:stretch/>
        </p:blipFill>
        <p:spPr>
          <a:xfrm>
            <a:off x="1289625" y="1934950"/>
            <a:ext cx="6084650" cy="312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" name="Google Shape;18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Summary of Graph Models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  <p:sp>
        <p:nvSpPr>
          <p:cNvPr id="188" name="Google Shape;188;p25"/>
          <p:cNvSpPr txBox="1"/>
          <p:nvPr/>
        </p:nvSpPr>
        <p:spPr>
          <a:xfrm>
            <a:off x="385950" y="1133877"/>
            <a:ext cx="852990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Traditional graph generative models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Erdös-Renyi graphs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Small-wrold graphs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Kronecker graphs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Calibri"/>
              <a:buChar char="○"/>
            </a:pPr>
            <a:r>
              <a:rPr lang="zh-TW" sz="2000" b="1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These graph models have some prior assumption of the graph generation process</a:t>
            </a:r>
            <a:endParaRPr sz="2000" b="1" dirty="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Next: Deep graph generative models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the graph generation process </a:t>
            </a:r>
            <a:r>
              <a:rPr lang="zh-TW" sz="20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from raw data</a:t>
            </a:r>
            <a:endParaRPr sz="2000" b="1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Recap: The Small World Model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7675" y="1876650"/>
            <a:ext cx="5388275" cy="318017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385825" y="1013100"/>
            <a:ext cx="8529900" cy="10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has high clustering and low diameter, but the degree distribution is still far from real world graph…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Recursive Graph Generation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307050" y="1176300"/>
            <a:ext cx="8529900" cy="30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we design network structure recursively?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 is similar to a part of itself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Kronecker product</a:t>
            </a:r>
            <a:r>
              <a:rPr lang="zh-TW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way of generating self-similar matrices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6388" y="2835500"/>
            <a:ext cx="5831224" cy="18277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2178950" y="4748125"/>
            <a:ext cx="46908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/>
              <a:t>paper: </a:t>
            </a:r>
            <a:r>
              <a:rPr lang="zh-TW" sz="1200" u="sng">
                <a:solidFill>
                  <a:schemeClr val="hlink"/>
                </a:solidFill>
                <a:hlinkClick r:id="rId5"/>
              </a:rPr>
              <a:t>Kronecker Graphs: An Approach to Modeling Networks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Kronecker Graph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307050" y="1176300"/>
            <a:ext cx="8529900" cy="30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Kronecker graphs:</a:t>
            </a:r>
            <a:r>
              <a:rPr lang="zh-TW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recursive model of network structure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graphs are represented as adjacency matrices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0075" y="2139001"/>
            <a:ext cx="6262235" cy="28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Kronecker Product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  <p:sp>
        <p:nvSpPr>
          <p:cNvPr id="102" name="Google Shape;102;p17"/>
          <p:cNvSpPr txBox="1"/>
          <p:nvPr/>
        </p:nvSpPr>
        <p:spPr>
          <a:xfrm>
            <a:off x="307050" y="1176300"/>
            <a:ext cx="8529900" cy="30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Kronecker product </a:t>
            </a: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matrices A and B is given as follows, where both A and B are graphs.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5525" y="2327975"/>
            <a:ext cx="5822925" cy="21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Kronecker Graphs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307050" y="1176300"/>
            <a:ext cx="8529900" cy="30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iterating the Kronecker product over the </a:t>
            </a:r>
            <a:r>
              <a:rPr lang="zh-TW" sz="20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initiator matrix K1</a:t>
            </a: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we can get the final Kronecker graph.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9638" y="2149826"/>
            <a:ext cx="5784724" cy="84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6325" y="3382113"/>
            <a:ext cx="1261535" cy="123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83100" y="3066450"/>
            <a:ext cx="751500" cy="186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Kronecker Initiator Matrices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  <p:sp>
        <p:nvSpPr>
          <p:cNvPr id="124" name="Google Shape;124;p19"/>
          <p:cNvSpPr txBox="1"/>
          <p:nvPr/>
        </p:nvSpPr>
        <p:spPr>
          <a:xfrm>
            <a:off x="307050" y="1067725"/>
            <a:ext cx="8529900" cy="30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final generated graphs are determined by the Kronecker initiators.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5737" y="1585750"/>
            <a:ext cx="5132518" cy="3471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925" y="2571750"/>
            <a:ext cx="6818150" cy="239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Stochastic Kronecker Graphs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  <p:sp>
        <p:nvSpPr>
          <p:cNvPr id="135" name="Google Shape;135;p20"/>
          <p:cNvSpPr txBox="1"/>
          <p:nvPr/>
        </p:nvSpPr>
        <p:spPr>
          <a:xfrm>
            <a:off x="307050" y="1100100"/>
            <a:ext cx="8529900" cy="30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don’t have to set the adjacency matrices as 0 and 1, since </a:t>
            </a:r>
            <a:r>
              <a:rPr lang="zh-TW" sz="20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it would make the graphs deterministic</a:t>
            </a: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use a </a:t>
            </a:r>
            <a:r>
              <a:rPr lang="zh-TW" sz="20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probability matrix as the initiator</a:t>
            </a: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flip a coin to decide if there’s an edge.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Generation of Stochastic Kronecker Graphs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  <p:sp>
        <p:nvSpPr>
          <p:cNvPr id="144" name="Google Shape;144;p21"/>
          <p:cNvSpPr txBox="1"/>
          <p:nvPr/>
        </p:nvSpPr>
        <p:spPr>
          <a:xfrm>
            <a:off x="307050" y="1176300"/>
            <a:ext cx="8529900" cy="30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Stochastic Kronecker graph instances are generated by flipping coins.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Idea of faster way:</a:t>
            </a: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Exploit the recursive structure of Kronecker graph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“Drop” edges one by one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775" y="2802701"/>
            <a:ext cx="8225176" cy="151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600</Words>
  <Application>Microsoft Office PowerPoint</Application>
  <PresentationFormat>全屏显示(16:9)</PresentationFormat>
  <Paragraphs>75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PingFang SC</vt:lpstr>
      <vt:lpstr>Arial</vt:lpstr>
      <vt:lpstr>Calibri</vt:lpstr>
      <vt:lpstr>Simple Light</vt:lpstr>
      <vt:lpstr>6-4. Kronecker Graph Model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6-4. Kronecker Graph Model</dc:title>
  <cp:lastModifiedBy>戒酒的李白</cp:lastModifiedBy>
  <cp:revision>3</cp:revision>
  <dcterms:modified xsi:type="dcterms:W3CDTF">2024-03-11T12:53:37Z</dcterms:modified>
</cp:coreProperties>
</file>