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19" autoAdjust="0"/>
  </p:normalViewPr>
  <p:slideViewPr>
    <p:cSldViewPr snapToGrid="0">
      <p:cViewPr varScale="1">
        <p:scale>
          <a:sx n="107" d="100"/>
          <a:sy n="107" d="100"/>
        </p:scale>
        <p:origin x="108" y="11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96310f6b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96310f6b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zh-CN" sz="1100" b="1" dirty="0"/>
              <a:t>Data Splitting for Graphs</a:t>
            </a:r>
            <a:r>
              <a:rPr lang="zh-CN" altLang="en-US" dirty="0"/>
              <a:t>数据分割</a:t>
            </a:r>
            <a:endParaRPr lang="en-US" altLang="zh-C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怎么把</a:t>
            </a:r>
            <a:r>
              <a:rPr lang="en-US" altLang="zh-CN" dirty="0"/>
              <a:t>graph</a:t>
            </a:r>
            <a:r>
              <a:rPr lang="zh-CN" altLang="en-US" dirty="0"/>
              <a:t>切成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训练集（</a:t>
            </a:r>
            <a:r>
              <a:rPr lang="en-US" altLang="zh-CN" b="0" i="0" dirty="0">
                <a:solidFill>
                  <a:srgbClr val="ECECEC"/>
                </a:solidFill>
                <a:effectLst/>
                <a:latin typeface="Söhne"/>
              </a:rPr>
              <a:t>Training Set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）、验证集（</a:t>
            </a:r>
            <a:r>
              <a:rPr lang="en-US" altLang="zh-CN" b="0" i="0" dirty="0">
                <a:solidFill>
                  <a:srgbClr val="ECECEC"/>
                </a:solidFill>
                <a:effectLst/>
                <a:latin typeface="Söhne"/>
              </a:rPr>
              <a:t>Validation Set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）、测试集（</a:t>
            </a:r>
            <a:r>
              <a:rPr lang="en-US" altLang="zh-CN" b="0" i="0" dirty="0">
                <a:solidFill>
                  <a:srgbClr val="ECECEC"/>
                </a:solidFill>
                <a:effectLst/>
                <a:latin typeface="Söhne"/>
              </a:rPr>
              <a:t>Test Set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）</a:t>
            </a:r>
            <a:endParaRPr lang="en-US" altLang="zh-CN" b="0" i="0" dirty="0">
              <a:solidFill>
                <a:srgbClr val="ECECEC"/>
              </a:solidFill>
              <a:effectLst/>
              <a:latin typeface="Söh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训练跟验证集用来训模型，测试集在模型训练完成后进行测试</a:t>
            </a:r>
            <a:endParaRPr lang="en-US" altLang="zh-CN" b="0" i="0" dirty="0">
              <a:solidFill>
                <a:srgbClr val="ECECEC"/>
              </a:solidFill>
              <a:effectLst/>
              <a:latin typeface="Söh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b="1" i="0" dirty="0" err="1">
                <a:solidFill>
                  <a:srgbClr val="ECECEC"/>
                </a:solidFill>
                <a:effectLst/>
                <a:latin typeface="Söhne"/>
              </a:rPr>
              <a:t>Transductive</a:t>
            </a:r>
            <a:r>
              <a:rPr lang="en-US" altLang="zh-CN" b="1" i="0" dirty="0">
                <a:solidFill>
                  <a:srgbClr val="ECECEC"/>
                </a:solidFill>
                <a:effectLst/>
                <a:latin typeface="Söhne"/>
              </a:rPr>
              <a:t> Settings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：指的是推断（传导）设置，通常是指学习模型旨在对训练期间已经见过的数据进行预测。在图数据中，这可能意味着在数据分割时，所有的节点都在同一个图中，模型需要在看到部分节点标签的情况下推断其余节点的标签。</a:t>
            </a:r>
            <a:endParaRPr lang="en-US" altLang="zh-CN" b="0" i="0" dirty="0">
              <a:solidFill>
                <a:srgbClr val="ECECEC"/>
              </a:solidFill>
              <a:effectLst/>
              <a:latin typeface="Söh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b="1" i="0" dirty="0">
                <a:solidFill>
                  <a:srgbClr val="ECECEC"/>
                </a:solidFill>
                <a:effectLst/>
                <a:latin typeface="Söhne"/>
              </a:rPr>
              <a:t>Inductive Settings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：指的是归纳设置，模型需要在训练时未见过的数据上进行预测。对于图数据，这通常意味着模型被训练来推广到全新的图或图中的节点，这些是在训练过程中未被观察到的。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59747ee7e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59747ee7e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37ef62c4f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37ef62c4f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37ef62c4f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37ef62c4f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37ef62c4f3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37ef62c4f3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37ef62c4f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37ef62c4f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596310f6b0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596310f6b0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596310f6b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596310f6b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zh-CN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image data</a:t>
            </a:r>
            <a:r>
              <a:rPr lang="zh-CN" altLang="en-US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举例对比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596310f6b0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596310f6b0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类比于上一节，那为什么我们今天要把</a:t>
            </a:r>
            <a:r>
              <a:rPr lang="en-US" altLang="zh-CN" dirty="0"/>
              <a:t>graph</a:t>
            </a:r>
            <a:r>
              <a:rPr lang="zh-CN" altLang="en-US" dirty="0"/>
              <a:t>拿出来讨论呢？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node-level tasks, data points are not independent!</a:t>
            </a:r>
            <a:endParaRPr lang="en-US" altLang="zh-CN"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596310f6b0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596310f6b0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假设只有一个</a:t>
            </a:r>
            <a:r>
              <a:rPr lang="en-US" altLang="zh-CN" dirty="0"/>
              <a:t>graph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使用</a:t>
            </a:r>
            <a:r>
              <a:rPr lang="zh-TW" altLang="zh-CN" sz="11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Transductive</a:t>
            </a:r>
            <a:r>
              <a:rPr lang="en-US" altLang="zh-TW" sz="11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zh-TW" altLang="zh-CN" sz="11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setting</a:t>
            </a:r>
            <a:r>
              <a:rPr lang="zh-CN" altLang="en-US" sz="11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不会改变图原有的信息，区分只是计算</a:t>
            </a:r>
            <a:r>
              <a:rPr lang="en-US" altLang="zh-CN" sz="11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label</a:t>
            </a:r>
            <a:r>
              <a:rPr lang="zh-CN" altLang="en-US" sz="11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时算不算分数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596310f6b0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596310f6b0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Edges are broken and graph is </a:t>
            </a:r>
            <a:r>
              <a:rPr lang="en-US" altLang="zh-TW" sz="11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splitted</a:t>
            </a:r>
            <a:r>
              <a:rPr lang="en-US" altLang="zh-TW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multiple graphs.</a:t>
            </a:r>
            <a:endParaRPr lang="en-US" altLang="zh-CN" sz="11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9747ee7e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9747ee7e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dirty="0"/>
              <a:t>那么这两种方法真正的</a:t>
            </a:r>
            <a:r>
              <a:rPr lang="en-US" altLang="zh-CN" dirty="0"/>
              <a:t>idea</a:t>
            </a:r>
            <a:r>
              <a:rPr lang="zh-CN" altLang="en-US" dirty="0"/>
              <a:t>是什么</a:t>
            </a:r>
            <a:endParaRPr lang="en-US" altLang="zh-C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1" dirty="0"/>
              <a:t>传导设置</a:t>
            </a:r>
            <a:r>
              <a:rPr lang="zh-CN" altLang="en-US" dirty="0"/>
              <a:t>：在这种设置下，训练集、验证集和测试集都来自于同一个图。这通常在单一图数据集上进行，也就是说，你有一个大的图，并且将这个图的一部分用于训练，另一部分用于验证，最后一部分用于测试。在这种设置中，图结构是完全可见的，但是标签是分开的。传导设置适用于节点预测和边预测任务。</a:t>
            </a:r>
            <a:endParaRPr lang="en-US" altLang="zh-C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1" i="0" dirty="0">
                <a:solidFill>
                  <a:srgbClr val="ECECEC"/>
                </a:solidFill>
                <a:effectLst/>
                <a:latin typeface="Söhne"/>
              </a:rPr>
              <a:t>归纳设置</a:t>
            </a: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：与传导设置不同，在归纳设置中，训练、验证和测试集位于不同的图上。这通常在多图数据集上进行。这意味着模型需要学会从一个图中学习到的模式，并将这些模式应用到之前未见过的另一个图上。在这种设置中，节点、边和标签都可能是分开的。归纳设置适用于更广泛的任务，如节点预测、边预测和整个图的任务。</a:t>
            </a:r>
            <a:endParaRPr lang="en-US" altLang="zh-CN" b="0" i="0" dirty="0">
              <a:solidFill>
                <a:srgbClr val="ECECEC"/>
              </a:solidFill>
              <a:effectLst/>
              <a:latin typeface="Söhn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b="0" i="0" dirty="0">
                <a:solidFill>
                  <a:srgbClr val="ECECEC"/>
                </a:solidFill>
                <a:effectLst/>
                <a:latin typeface="Söhne"/>
              </a:rPr>
              <a:t>后面会有详细介绍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596310f6b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596310f6b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59747ee7e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59747ee7e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59747ee7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59747ee7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n731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eb.stanford.edu/class/cs224w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761950" y="1275925"/>
            <a:ext cx="7854900" cy="70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322" b="1" dirty="0"/>
              <a:t>5-5. Data Splitting for Graphs</a:t>
            </a:r>
            <a:endParaRPr sz="2322" b="1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93725" y="2253000"/>
            <a:ext cx="4772700" cy="15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Transductive Settings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lang="zh-TW" sz="2000" b="1">
                <a:latin typeface="Calibri"/>
                <a:ea typeface="Calibri"/>
                <a:cs typeface="Calibri"/>
                <a:sym typeface="Calibri"/>
              </a:rPr>
              <a:t>Inductive Settings</a:t>
            </a:r>
            <a:endParaRPr sz="20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2079200" y="4663225"/>
            <a:ext cx="45894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1">
                <a:latin typeface="Calibri"/>
                <a:ea typeface="Calibri"/>
                <a:cs typeface="Calibri"/>
                <a:sym typeface="Calibri"/>
              </a:rPr>
              <a:t>周遠同 (Chou Yuan-Tung), </a:t>
            </a:r>
            <a:r>
              <a:rPr lang="zh-TW" sz="14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ton731@gmail.com</a:t>
            </a:r>
            <a:endParaRPr sz="14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72350" y="181200"/>
            <a:ext cx="7593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Machine Learning with Graphs</a:t>
            </a:r>
            <a:endParaRPr sz="26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66375" y="2148863"/>
            <a:ext cx="2428375" cy="208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480925" y="3803400"/>
            <a:ext cx="5336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Calibri"/>
                <a:ea typeface="Calibri"/>
                <a:cs typeface="Calibri"/>
                <a:sym typeface="Calibri"/>
              </a:rPr>
              <a:t>ref: </a:t>
            </a:r>
            <a:r>
              <a:rPr lang="zh-TW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Jure Leskovec – Stanford CS224W: Machine Learning with Graphs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0" name="Google Shape;15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2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Link Prediction Setup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385950" y="1207600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link prediction, edges are splitted into two types.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 edges: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Used for GNN message passing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Supervision edges: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Used for prediction and loss calculation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message edges will be fed into GNN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10</a:t>
            </a:fld>
            <a:endParaRPr/>
          </a:p>
        </p:txBody>
      </p:sp>
      <p:pic>
        <p:nvPicPr>
          <p:cNvPr id="154" name="Google Shape;15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73676" y="3270852"/>
            <a:ext cx="5612926" cy="156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0" name="Google Shape;16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3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Inductive Link Prediction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3"/>
          <p:cNvSpPr txBox="1"/>
          <p:nvPr/>
        </p:nvSpPr>
        <p:spPr>
          <a:xfrm>
            <a:off x="385950" y="1207600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 link prediction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each graph, some edges have to be hidden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train/valid/test set, each graph will have to types of edges: </a:t>
            </a: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message edges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supervision edges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11</a:t>
            </a:fld>
            <a:endParaRPr/>
          </a:p>
        </p:txBody>
      </p:sp>
      <p:pic>
        <p:nvPicPr>
          <p:cNvPr id="164" name="Google Shape;16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07726" y="3288825"/>
            <a:ext cx="7018124" cy="148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0" name="Google Shape;17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4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Transductive Link Prediction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4"/>
          <p:cNvSpPr txBox="1"/>
          <p:nvPr/>
        </p:nvSpPr>
        <p:spPr>
          <a:xfrm>
            <a:off x="385950" y="1207600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Transductive link prediction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the default setting when people talk about link prediction.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■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example, friend recommendation in social network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only have one graph and the all of the nodes can be observed in each splits.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12</a:t>
            </a:fld>
            <a:endParaRPr/>
          </a:p>
        </p:txBody>
      </p:sp>
      <p:pic>
        <p:nvPicPr>
          <p:cNvPr id="174" name="Google Shape;17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50288" y="3260000"/>
            <a:ext cx="2443425" cy="157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0" name="Google Shape;18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5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Transductive Link Prediction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5"/>
          <p:cNvSpPr txBox="1"/>
          <p:nvPr/>
        </p:nvSpPr>
        <p:spPr>
          <a:xfrm>
            <a:off x="385950" y="1207600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Transductive link prediction task splits edges into four types: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13</a:t>
            </a:fld>
            <a:endParaRPr/>
          </a:p>
        </p:txBody>
      </p:sp>
      <p:pic>
        <p:nvPicPr>
          <p:cNvPr id="184" name="Google Shape;18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99200" y="2310024"/>
            <a:ext cx="7085750" cy="178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0" name="Google Shape;19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6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Transductive Link Prediction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6"/>
          <p:cNvSpPr txBox="1"/>
          <p:nvPr/>
        </p:nvSpPr>
        <p:spPr>
          <a:xfrm>
            <a:off x="385950" y="1207600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 we have to hold out supervision edges for train/valid/test sets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14</a:t>
            </a:fld>
            <a:endParaRPr/>
          </a:p>
        </p:txBody>
      </p:sp>
      <p:pic>
        <p:nvPicPr>
          <p:cNvPr id="194" name="Google Shape;194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18450" y="2145950"/>
            <a:ext cx="6347350" cy="2304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3150" y="2145939"/>
            <a:ext cx="1980826" cy="1254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7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1" name="Google Shape;20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7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7"/>
          <p:cNvSpPr txBox="1"/>
          <p:nvPr/>
        </p:nvSpPr>
        <p:spPr>
          <a:xfrm>
            <a:off x="464100" y="1067725"/>
            <a:ext cx="83721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Node-level task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Inductive/transductive settings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Graph-level task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 settings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Edge-level task</a:t>
            </a:r>
            <a:endParaRPr sz="2000" b="1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Inductive/transductive settings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15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Splitting Graphs is Special?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2</a:t>
            </a:fld>
            <a:endParaRPr/>
          </a:p>
        </p:txBody>
      </p:sp>
      <p:sp>
        <p:nvSpPr>
          <p:cNvPr id="71" name="Google Shape;71;p14"/>
          <p:cNvSpPr txBox="1"/>
          <p:nvPr/>
        </p:nvSpPr>
        <p:spPr>
          <a:xfrm>
            <a:off x="385950" y="1067725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training deep learning models, we split data into: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set: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used for optimizing model parameters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Validation set: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used for selecting model/hyperparameters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 set: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held out for final peformance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image data, we can simply split into groups of images…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 rotWithShape="1">
          <a:blip r:embed="rId4">
            <a:alphaModFix/>
          </a:blip>
          <a:srcRect t="11371" b="6762"/>
          <a:stretch/>
        </p:blipFill>
        <p:spPr>
          <a:xfrm>
            <a:off x="1728700" y="3298788"/>
            <a:ext cx="4936200" cy="149022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/>
        </p:nvSpPr>
        <p:spPr>
          <a:xfrm>
            <a:off x="6819150" y="3754550"/>
            <a:ext cx="1938900" cy="5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b="1">
                <a:latin typeface="Calibri"/>
                <a:ea typeface="Calibri"/>
                <a:cs typeface="Calibri"/>
                <a:sym typeface="Calibri"/>
              </a:rPr>
              <a:t>data points are independent!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Splitting Graphs is Special?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3</a:t>
            </a:fld>
            <a:endParaRPr/>
          </a:p>
        </p:txBody>
      </p:sp>
      <p:sp>
        <p:nvSpPr>
          <p:cNvPr id="82" name="Google Shape;82;p15"/>
          <p:cNvSpPr txBox="1"/>
          <p:nvPr/>
        </p:nvSpPr>
        <p:spPr>
          <a:xfrm>
            <a:off x="385950" y="1067725"/>
            <a:ext cx="8372100" cy="27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Splitting a graph dataset is different!</a:t>
            </a:r>
            <a:endParaRPr sz="2000" b="1" dirty="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node-level tasks, data points are not independent!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Prediction of Node 1 will be influenced by Node 5 and Node 3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92800" y="3034550"/>
            <a:ext cx="4672951" cy="167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9" name="Google Shape;8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Splitting Solution 1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4</a:t>
            </a:fld>
            <a:endParaRPr/>
          </a:p>
        </p:txBody>
      </p:sp>
      <p:sp>
        <p:nvSpPr>
          <p:cNvPr id="92" name="Google Shape;92;p16"/>
          <p:cNvSpPr txBox="1"/>
          <p:nvPr/>
        </p:nvSpPr>
        <p:spPr>
          <a:xfrm>
            <a:off x="385950" y="1067725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Solution 1: Transductive setting</a:t>
            </a:r>
            <a:endParaRPr sz="2000" b="1" dirty="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input graph can be observed in all the dataset splits.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the node labels are splitted.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■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training time, we compute embeddings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the entire graph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 the model with node 1 &amp; 2’s labels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■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validation time, we compute embeddings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the entire graph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on node 3 &amp; 4’s labels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33650" y="3622750"/>
            <a:ext cx="3829526" cy="137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Google Shape;9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Splitting Solution 2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5</a:t>
            </a:fld>
            <a:endParaRPr/>
          </a:p>
        </p:txBody>
      </p:sp>
      <p:sp>
        <p:nvSpPr>
          <p:cNvPr id="102" name="Google Shape;102;p17"/>
          <p:cNvSpPr txBox="1"/>
          <p:nvPr/>
        </p:nvSpPr>
        <p:spPr>
          <a:xfrm>
            <a:off x="385950" y="1067725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Solution 2: Inductive setting</a:t>
            </a:r>
            <a:endParaRPr sz="2000" b="1" dirty="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Edges are broken and graph is splitted to multiple graphs.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 we have 3 graphs.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■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training time, we compute embeddings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the graph over node 1 &amp; 2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 the model with node 1 &amp; 2’s labels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■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validation time, we compute embeddings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the graph over node 3 &amp; 4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zh-TW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on node 3 &amp; 4’s labels</a:t>
            </a: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33650" y="3622750"/>
            <a:ext cx="3829526" cy="137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8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9" name="Google Shape;10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8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Transductive / Inductive Settings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6</a:t>
            </a:fld>
            <a:endParaRPr/>
          </a:p>
        </p:txBody>
      </p:sp>
      <p:sp>
        <p:nvSpPr>
          <p:cNvPr id="112" name="Google Shape;112;p18"/>
          <p:cNvSpPr txBox="1"/>
          <p:nvPr/>
        </p:nvSpPr>
        <p:spPr>
          <a:xfrm>
            <a:off x="228261" y="896259"/>
            <a:ext cx="8372100" cy="38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Transductive setting: 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/ validation / test sets are on the same graph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Usually performed on single-graph dataset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 labels are splitted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Applicable to node / edge prediction tasks</a:t>
            </a:r>
            <a:endParaRPr sz="2000" b="1" dirty="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Font typeface="Calibri"/>
              <a:buChar char="●"/>
            </a:pPr>
            <a:r>
              <a:rPr lang="zh-TW" sz="2000" b="1" dirty="0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Inductive setting: </a:t>
            </a: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/ validation / test sets are on different graphs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Usually performed on multiple-graph dataset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Nodes / edges / labels are splitted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Applicable to node / edge / graph tasks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Node Classification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385950" y="1067725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Transductive node classification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Inductive node classification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7</a:t>
            </a:fld>
            <a:endParaRPr/>
          </a:p>
        </p:txBody>
      </p:sp>
      <p:pic>
        <p:nvPicPr>
          <p:cNvPr id="122" name="Google Shape;12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91822" y="1600075"/>
            <a:ext cx="3705250" cy="137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9632" y="3561950"/>
            <a:ext cx="4686242" cy="137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08350" y="3561940"/>
            <a:ext cx="1352975" cy="12768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0" name="Google Shape;13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0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Graph Classification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385950" y="1207600"/>
            <a:ext cx="8372100" cy="30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 classification is inherently used with inductive setting, since we have to test on unseen graphs.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8</a:t>
            </a:fld>
            <a:endParaRPr/>
          </a:p>
        </p:txBody>
      </p:sp>
      <p:pic>
        <p:nvPicPr>
          <p:cNvPr id="134" name="Google Shape;13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6650" y="2571750"/>
            <a:ext cx="6877999" cy="184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/>
          <p:nvPr/>
        </p:nvSpPr>
        <p:spPr>
          <a:xfrm>
            <a:off x="0" y="0"/>
            <a:ext cx="9144000" cy="887400"/>
          </a:xfrm>
          <a:prstGeom prst="rect">
            <a:avLst/>
          </a:prstGeom>
          <a:solidFill>
            <a:srgbClr val="04376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0" name="Google Shape;14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479508">
            <a:off x="7953462" y="59473"/>
            <a:ext cx="775050" cy="85935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1"/>
          <p:cNvSpPr txBox="1"/>
          <p:nvPr/>
        </p:nvSpPr>
        <p:spPr>
          <a:xfrm>
            <a:off x="311700" y="120450"/>
            <a:ext cx="726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Link Prediction</a:t>
            </a:r>
            <a:endParaRPr sz="3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385950" y="1067725"/>
            <a:ext cx="8372100" cy="38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zh-TW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 of link prediction: </a:t>
            </a: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 missing edges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 prediction is an unsupervised / self-supervised task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lang="zh-TW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to hide some edges from the GNN and let the GNN predict if the edges exist.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9</a:t>
            </a:fld>
            <a:endParaRPr/>
          </a:p>
        </p:txBody>
      </p:sp>
      <p:pic>
        <p:nvPicPr>
          <p:cNvPr id="144" name="Google Shape;14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65173" y="3161725"/>
            <a:ext cx="6900575" cy="150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1074</Words>
  <Application>Microsoft Office PowerPoint</Application>
  <PresentationFormat>全屏显示(16:9)</PresentationFormat>
  <Paragraphs>104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Söhne</vt:lpstr>
      <vt:lpstr>Arial</vt:lpstr>
      <vt:lpstr>Calibri</vt:lpstr>
      <vt:lpstr>Simple Light</vt:lpstr>
      <vt:lpstr>5-5. Data Splitting for Graphs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5-5. Data Splitting for Graphs</dc:title>
  <cp:lastModifiedBy>戒酒的李白</cp:lastModifiedBy>
  <cp:revision>2</cp:revision>
  <dcterms:modified xsi:type="dcterms:W3CDTF">2024-03-11T01:22:00Z</dcterms:modified>
</cp:coreProperties>
</file>