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14" autoAdjust="0"/>
  </p:normalViewPr>
  <p:slideViewPr>
    <p:cSldViewPr snapToGrid="0">
      <p:cViewPr varScale="1">
        <p:scale>
          <a:sx n="145" d="100"/>
          <a:sy n="145" d="100"/>
        </p:scale>
        <p:origin x="100" y="1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14affa9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14affa9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 i="0" dirty="0">
                <a:solidFill>
                  <a:srgbClr val="ECECEC"/>
                </a:solidFill>
                <a:effectLst/>
                <a:latin typeface="Söhne"/>
              </a:rPr>
              <a:t>“Graph Augmentation for GNNs”</a:t>
            </a:r>
            <a:r>
              <a:rPr lang="zh-CN" altLang="en-US" b="0" i="0" dirty="0">
                <a:solidFill>
                  <a:srgbClr val="ECECEC"/>
                </a:solidFill>
                <a:effectLst/>
                <a:latin typeface="Söhne"/>
              </a:rPr>
              <a:t>（图增强技术在图神经网络中的应用）</a:t>
            </a:r>
            <a:endParaRPr lang="en-US" altLang="zh-CN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b="0" i="0" dirty="0">
                <a:solidFill>
                  <a:srgbClr val="ECECEC"/>
                </a:solidFill>
                <a:effectLst/>
                <a:latin typeface="Söhne"/>
              </a:rPr>
              <a:t>概述了两种提升图神经网络性能的策略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314affa905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314affa905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314affa905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314affa905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314affa905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314affa905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314affa90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314affa90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314affa90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314affa905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314affa90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314affa905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1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zh-TW" altLang="zh-CN" sz="11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parse</a:t>
            </a:r>
            <a:r>
              <a:rPr lang="zh-CN" altLang="en-US" sz="11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稀松的</a:t>
            </a:r>
            <a:endParaRPr lang="en-US" altLang="zh-CN" sz="1100" b="1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1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zh-TW" altLang="zh-CN" sz="11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ense</a:t>
            </a:r>
            <a:r>
              <a:rPr lang="zh-CN" altLang="en-US" sz="11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密集的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314affa905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314affa905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314affa905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314affa905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恒定节点特征（</a:t>
            </a:r>
            <a:r>
              <a:rPr lang="en-US" altLang="zh-CN" dirty="0"/>
              <a:t>Constant node feature</a:t>
            </a:r>
            <a:r>
              <a:rPr lang="zh-CN" altLang="en-US" dirty="0"/>
              <a:t>）：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所有节点都有相同的特征值，这里是</a:t>
            </a:r>
            <a:r>
              <a:rPr lang="en-US" altLang="zh-CN" dirty="0"/>
              <a:t>1</a:t>
            </a:r>
            <a:r>
              <a:rPr lang="zh-CN" altLang="en-US" dirty="0"/>
              <a:t>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表达能力：中等。所有节点都相同，但</a:t>
            </a:r>
            <a:r>
              <a:rPr lang="en-US" altLang="zh-CN" dirty="0"/>
              <a:t>GNN</a:t>
            </a:r>
            <a:r>
              <a:rPr lang="zh-CN" altLang="en-US" dirty="0"/>
              <a:t>仍然可以从图结构中学习。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归纳学习能力：高。对新节点进行归纳学习很简单，我们只需要给它们分配恒定的特征，然后应用</a:t>
            </a:r>
            <a:r>
              <a:rPr lang="en-US" altLang="zh-CN" dirty="0"/>
              <a:t>GNN</a:t>
            </a:r>
            <a:r>
              <a:rPr lang="zh-CN" altLang="en-US" dirty="0"/>
              <a:t>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计算成本：低。只需要处理一维特征。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使用情况：任何图，特别适合归纳设置（推广到新节点）。</a:t>
            </a:r>
            <a:endParaRPr lang="en-US" altLang="zh-C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CN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单热节点特征（</a:t>
            </a:r>
            <a:r>
              <a:rPr lang="en-US" altLang="zh-CN" dirty="0"/>
              <a:t>One-hot node feature</a:t>
            </a:r>
            <a:r>
              <a:rPr lang="zh-CN" altLang="en-US" dirty="0"/>
              <a:t>）：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每个节点都有一个唯一的标识符（</a:t>
            </a:r>
            <a:r>
              <a:rPr lang="en-US" altLang="zh-CN" dirty="0"/>
              <a:t>ID</a:t>
            </a:r>
            <a:r>
              <a:rPr lang="zh-CN" altLang="en-US" dirty="0"/>
              <a:t>），即单热编码。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表达能力：高。每个节点具有独特的</a:t>
            </a:r>
            <a:r>
              <a:rPr lang="en-US" altLang="zh-CN" dirty="0"/>
              <a:t>ID</a:t>
            </a:r>
            <a:r>
              <a:rPr lang="zh-CN" altLang="en-US" dirty="0"/>
              <a:t>，因此可以存储特定于节点的信息。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归纳学习能力：低。不能推广到新节点，因为新节点引入了新的</a:t>
            </a:r>
            <a:r>
              <a:rPr lang="en-US" altLang="zh-CN" dirty="0"/>
              <a:t>ID</a:t>
            </a:r>
            <a:r>
              <a:rPr lang="zh-CN" altLang="en-US" dirty="0"/>
              <a:t>，而</a:t>
            </a:r>
            <a:r>
              <a:rPr lang="en-US" altLang="zh-CN" dirty="0"/>
              <a:t>GNN</a:t>
            </a:r>
            <a:r>
              <a:rPr lang="zh-CN" altLang="en-US" dirty="0"/>
              <a:t>不知道如何嵌入看不见的</a:t>
            </a:r>
            <a:r>
              <a:rPr lang="en-US" altLang="zh-CN" dirty="0"/>
              <a:t>ID</a:t>
            </a:r>
            <a:r>
              <a:rPr lang="zh-CN" altLang="en-US" dirty="0"/>
              <a:t>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计算成本：高。特征的维度与节点数（</a:t>
            </a:r>
            <a:r>
              <a:rPr lang="en-US" altLang="zh-CN" dirty="0"/>
              <a:t>|V|</a:t>
            </a:r>
            <a:r>
              <a:rPr lang="zh-CN" altLang="en-US" dirty="0"/>
              <a:t>）一致，不适合大规模图。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使用情况：适用于小图，传导设置（无新节点）。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314affa905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314affa905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314affa905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314affa905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接下来看到的这些方法都是通过改变</a:t>
            </a:r>
            <a:r>
              <a:rPr lang="en-US" altLang="zh-CN" dirty="0"/>
              <a:t>graph</a:t>
            </a:r>
            <a:r>
              <a:rPr lang="zh-CN" altLang="en-US" dirty="0"/>
              <a:t>的一些原有的特征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314affa905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314affa905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314affa905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314affa905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CN" sz="1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Sampling</a:t>
            </a:r>
            <a:r>
              <a:rPr lang="zh-CN" altLang="en-US" sz="1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抽样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on731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eb.stanford.edu/class/cs224w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61950" y="1275925"/>
            <a:ext cx="7854900" cy="70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22" b="1"/>
              <a:t>5-4. Graph Augmentation for GNNs</a:t>
            </a:r>
            <a:endParaRPr sz="2322"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793725" y="2253000"/>
            <a:ext cx="4772700" cy="15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zh-TW" sz="2000" b="1">
                <a:latin typeface="Calibri"/>
                <a:ea typeface="Calibri"/>
                <a:cs typeface="Calibri"/>
                <a:sym typeface="Calibri"/>
              </a:rPr>
              <a:t>Graph Feature Augmentation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zh-TW" sz="2000" b="1">
                <a:latin typeface="Calibri"/>
                <a:ea typeface="Calibri"/>
                <a:cs typeface="Calibri"/>
                <a:sym typeface="Calibri"/>
              </a:rPr>
              <a:t>Graph Structure Augmentation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2079200" y="4663225"/>
            <a:ext cx="4589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1">
                <a:latin typeface="Calibri"/>
                <a:ea typeface="Calibri"/>
                <a:cs typeface="Calibri"/>
                <a:sym typeface="Calibri"/>
              </a:rPr>
              <a:t>周遠同 (Chou Yuan-Tung), </a:t>
            </a:r>
            <a:r>
              <a:rPr lang="zh-TW" sz="1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ton731@gmail.com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72350" y="181200"/>
            <a:ext cx="7593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Machine Learning with Graphs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6375" y="2148863"/>
            <a:ext cx="2428375" cy="208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480925" y="3803400"/>
            <a:ext cx="533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ref: </a:t>
            </a:r>
            <a:r>
              <a:rPr lang="zh-TW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Jure Leskovec – Stanford CS224W: Machine Learning with Graphs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Neighborhood Sampling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464100" y="1067725"/>
            <a:ext cx="83721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first iteration, randomly sample 2 neighbors for message passing.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9425" y="1720328"/>
            <a:ext cx="6726149" cy="304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Neighborhood Sampling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464100" y="1067725"/>
            <a:ext cx="83721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next iteration, re-sample 2 neighbors for message passing.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0350" y="2085375"/>
            <a:ext cx="6961051" cy="257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Neighborhood Sampling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464100" y="1067725"/>
            <a:ext cx="83721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several iterations of sampling, we can get embeddings similar to those all neighbors are used in expectation.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Benefits: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TW" sz="20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Reduces computation cost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→ Allows for scaling to large graphs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8225" y="2511825"/>
            <a:ext cx="6093224" cy="24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8" name="Google Shape;1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5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464100" y="1067725"/>
            <a:ext cx="83721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Input graph can be lacking of features, sparse, dense, large</a:t>
            </a:r>
            <a:endParaRPr sz="20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Graph feature augmentation</a:t>
            </a:r>
            <a:endParaRPr sz="20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constant, IDs, importance-based and structure-based features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Graph structure augmentation</a:t>
            </a:r>
            <a:endParaRPr sz="20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virtual nodes / edges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Sampling neighborhoods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Augmenting Graphs?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4">
            <a:alphaModFix/>
          </a:blip>
          <a:srcRect l="45826" t="52271" r="6371"/>
          <a:stretch/>
        </p:blipFill>
        <p:spPr>
          <a:xfrm>
            <a:off x="4572000" y="1887676"/>
            <a:ext cx="3916701" cy="240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6127" y="1726772"/>
            <a:ext cx="2615801" cy="2730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Augmenting Graphs?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385950" y="1207600"/>
            <a:ext cx="8372100" cy="30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 feature augmentation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graph input </a:t>
            </a:r>
            <a:r>
              <a:rPr lang="zh-TW" sz="20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lacks features</a:t>
            </a:r>
            <a:endParaRPr sz="2000" b="1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 structure augmentation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graph is </a:t>
            </a:r>
            <a:r>
              <a:rPr lang="zh-TW" sz="20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too sparse </a:t>
            </a: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inefficient message passing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graph is </a:t>
            </a:r>
            <a:r>
              <a:rPr lang="zh-TW" sz="20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too dense </a:t>
            </a: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message passing is to costly</a:t>
            </a:r>
            <a:endParaRPr sz="2000" b="1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graph is </a:t>
            </a:r>
            <a:r>
              <a:rPr lang="zh-TW" sz="20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too large </a:t>
            </a: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cannot fit into memory</a:t>
            </a:r>
            <a:endParaRPr sz="2000" b="1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AutoNum type="arabicPeriod"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Feature Augmentation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464100" y="1067725"/>
            <a:ext cx="83721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Situation: 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graph does not have node features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Approach: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constant values to nodes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unique IDs to nodes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150" y="2798338"/>
            <a:ext cx="2649575" cy="217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8429" y="2828300"/>
            <a:ext cx="2403778" cy="211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18900" y="3333075"/>
            <a:ext cx="2507675" cy="1258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AutoNum type="arabicPeriod"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Feature Augmentation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464100" y="1067725"/>
            <a:ext cx="837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Constant vs. One-hot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6688" y="1547075"/>
            <a:ext cx="6090627" cy="3429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AutoNum type="arabicPeriod"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Feature Augmentation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464100" y="1067725"/>
            <a:ext cx="83721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features we talked previously can also be used!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Calibri"/>
              <a:buChar char="○"/>
            </a:pPr>
            <a:r>
              <a:rPr lang="zh-TW" sz="20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Importance-based features</a:t>
            </a:r>
            <a:endParaRPr sz="20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degree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centrality (Eigenvector, Betweenness, Closeness Centrality)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Calibri"/>
              <a:buChar char="○"/>
            </a:pPr>
            <a:r>
              <a:rPr lang="zh-TW" sz="20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Structure-based features</a:t>
            </a:r>
            <a:endParaRPr sz="20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Clustering coefficients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Graphlets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Virtual Nodes / Edges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464100" y="1067725"/>
            <a:ext cx="83721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Situation: the graphs are sparse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 Add virtual edges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approach: Connect 2-hop neighbors via virtual edges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Intuition: Instead of adj. matrix </a:t>
            </a: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use </a:t>
            </a: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+ A^2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cases: 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Bipartite graphs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Author-to-papers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2-hop virtual edges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author-author collaboration graph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6909" y="2571750"/>
            <a:ext cx="2268316" cy="24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Virtual Nodes / Edges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464100" y="1067725"/>
            <a:ext cx="55491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Situation: the graphs are sparse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 Add virtual nodes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adding the virtual node, all the nodes will have a distance of two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Benefits: Greatly improves message passing in sparse graphs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1268" y="1389874"/>
            <a:ext cx="2300907" cy="344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Neighborhood Sampling</a:t>
            </a:r>
            <a:endParaRPr sz="3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464100" y="1067725"/>
            <a:ext cx="8372100" cy="26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Situation: the graphs are dense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Originally, all the nodes are used in the message passing process.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idea: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Randomly sample a node’s neighbor for message passing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1000" y="2383028"/>
            <a:ext cx="6702449" cy="266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691</Words>
  <Application>Microsoft Office PowerPoint</Application>
  <PresentationFormat>全屏显示(16:9)</PresentationFormat>
  <Paragraphs>93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Söhne</vt:lpstr>
      <vt:lpstr>Arial</vt:lpstr>
      <vt:lpstr>Calibri</vt:lpstr>
      <vt:lpstr>Simple Light</vt:lpstr>
      <vt:lpstr>5-4. Graph Augmentation for GNNs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5-4. Graph Augmentation for GNNs</dc:title>
  <cp:lastModifiedBy>戒酒的李白</cp:lastModifiedBy>
  <cp:revision>2</cp:revision>
  <dcterms:modified xsi:type="dcterms:W3CDTF">2024-03-10T12:46:55Z</dcterms:modified>
</cp:coreProperties>
</file>