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mbria Math" panose="02040503050406030204" pitchFamily="18" charset="0"/>
      <p:regular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893" autoAdjust="0"/>
  </p:normalViewPr>
  <p:slideViewPr>
    <p:cSldViewPr snapToGrid="0">
      <p:cViewPr>
        <p:scale>
          <a:sx n="125" d="100"/>
          <a:sy n="125" d="100"/>
        </p:scale>
        <p:origin x="660" y="4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c2c7be57a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c2c7be57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31163fd53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c31163fd53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第一个问题就是怎样获取到信息</a:t>
            </a:r>
            <a:endParaRPr lang="en-US" altLang="zh-CN" dirty="0"/>
          </a:p>
          <a:p>
            <a:pPr marL="0" lvl="0" indent="0" algn="l" rtl="0">
              <a:spcBef>
                <a:spcPts val="0"/>
              </a:spcBef>
              <a:spcAft>
                <a:spcPts val="0"/>
              </a:spcAft>
              <a:buNone/>
            </a:pPr>
            <a:r>
              <a:rPr lang="zh-CN" altLang="en-US" dirty="0"/>
              <a:t>第二个问题是怎样将信息</a:t>
            </a:r>
            <a:r>
              <a:rPr lang="en-US" altLang="zh-CN" dirty="0"/>
              <a:t>Aggregate</a:t>
            </a:r>
            <a:r>
              <a:rPr lang="zh-CN" altLang="en-US" dirty="0"/>
              <a:t>（聚合）起来</a:t>
            </a:r>
            <a:endParaRPr lang="en-US" altLang="zh-CN" dirty="0"/>
          </a:p>
          <a:p>
            <a:pPr marL="0" lvl="0" indent="0" algn="l" rtl="0">
              <a:spcBef>
                <a:spcPts val="0"/>
              </a:spcBef>
              <a:spcAft>
                <a:spcPts val="0"/>
              </a:spcAft>
              <a:buNone/>
            </a:pPr>
            <a:r>
              <a:rPr lang="zh-CN" altLang="en-US" dirty="0"/>
              <a:t>第三个部分在下一页</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1c31163fd53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1c31163fd53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第三点提到的“</a:t>
            </a:r>
            <a:r>
              <a:rPr lang="en-US" dirty="0"/>
              <a:t>Layer connectivity”</a:t>
            </a:r>
            <a:r>
              <a:rPr lang="zh-CN" altLang="en-US" dirty="0"/>
              <a:t>指的是如何将一个</a:t>
            </a:r>
            <a:r>
              <a:rPr lang="en-US" dirty="0"/>
              <a:t>GNN</a:t>
            </a:r>
            <a:r>
              <a:rPr lang="zh-CN" altLang="en-US" dirty="0"/>
              <a:t>层与另一个层相连。这包括了如何将信息从一层传递到下一层，以及如何可能地跳过某些层（即</a:t>
            </a:r>
            <a:r>
              <a:rPr lang="en-US" dirty="0"/>
              <a:t>skip connections，</a:t>
            </a:r>
            <a:r>
              <a:rPr lang="zh-CN" altLang="en-US" dirty="0"/>
              <a:t>类似于残差网络中的概念）。</a:t>
            </a:r>
            <a:r>
              <a:rPr lang="en-US" dirty="0"/>
              <a:t>Skip connections</a:t>
            </a:r>
            <a:r>
              <a:rPr lang="zh-CN" altLang="en-US" dirty="0"/>
              <a:t>可以帮助解决梯度消失问题，并允许网络学习更深层次的特征表示。</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c31163fd5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c31163fd5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a:t>
            </a:r>
            <a:r>
              <a:rPr lang="en-US" altLang="zh-CN" dirty="0"/>
              <a:t>Graph augmentation”</a:t>
            </a:r>
            <a:r>
              <a:rPr lang="zh-CN" altLang="en-US" dirty="0"/>
              <a:t>在通用图神经网络（</a:t>
            </a:r>
            <a:r>
              <a:rPr lang="en-US" altLang="zh-CN" dirty="0"/>
              <a:t>GNN</a:t>
            </a:r>
            <a:r>
              <a:rPr lang="zh-CN" altLang="en-US" dirty="0"/>
              <a:t>）框架中的应用。图增强是指在对图数据进行预处理或处理过程中增加额外信息的技术，以便于改进机器学习模型的性能。在</a:t>
            </a:r>
            <a:r>
              <a:rPr lang="en-US" altLang="zh-CN" dirty="0"/>
              <a:t>GNN</a:t>
            </a:r>
            <a:r>
              <a:rPr lang="zh-CN" altLang="en-US" dirty="0"/>
              <a:t>中，图增强主要包含两个方面：</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en-US" altLang="zh-CN" dirty="0"/>
              <a:t>Graph feature augmentation: </a:t>
            </a:r>
            <a:r>
              <a:rPr lang="zh-CN" altLang="en-US" dirty="0"/>
              <a:t>这涉及到为图中的节点或边添加新的特征或修改现有的特征。这可以通过外部信息注入，或者根据现有的节点和边特征生成新的特征来实现。例如，如果原始输入图的节点仅有简单的标签信息，那么特征增强可能包括添加节点的统计属性、节点间的相似度度量或者其他域特定信息。</a:t>
            </a:r>
          </a:p>
          <a:p>
            <a:pPr marL="0" lvl="0" indent="0" algn="l" rtl="0">
              <a:spcBef>
                <a:spcPts val="0"/>
              </a:spcBef>
              <a:spcAft>
                <a:spcPts val="0"/>
              </a:spcAft>
              <a:buNone/>
            </a:pPr>
            <a:endParaRPr lang="zh-CN" altLang="en-US" dirty="0"/>
          </a:p>
          <a:p>
            <a:pPr marL="0" lvl="0" indent="0" algn="l" rtl="0">
              <a:spcBef>
                <a:spcPts val="0"/>
              </a:spcBef>
              <a:spcAft>
                <a:spcPts val="0"/>
              </a:spcAft>
              <a:buNone/>
            </a:pPr>
            <a:r>
              <a:rPr lang="en-US" altLang="zh-CN" dirty="0"/>
              <a:t>Graph structure augmentation: </a:t>
            </a:r>
            <a:r>
              <a:rPr lang="zh-CN" altLang="en-US" dirty="0"/>
              <a:t>这指的是改变图的结构本身，比如添加或删除边、节点，或者重新构建图的拓扑结构。结构增强可以用于模拟潜在的链接，或者为了训练更健壮的模型而进行的图扰动。例如，可以通过增加不存在的边来引入新的关系，或者删除一些边来减少噪声。</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c31163fd53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1c31163fd53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Supervised/Unsupervised</a:t>
            </a:r>
            <a:r>
              <a:rPr lang="zh-CN" altLang="en-US" dirty="0"/>
              <a:t>监督</a:t>
            </a:r>
            <a:r>
              <a:rPr lang="en-US" altLang="zh-CN" dirty="0"/>
              <a:t>/</a:t>
            </a:r>
            <a:r>
              <a:rPr lang="zh-CN" altLang="en-US" dirty="0"/>
              <a:t>无监督</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c31163fd53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c31163fd53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b="1" dirty="0">
                <a:solidFill>
                  <a:schemeClr val="lt1"/>
                </a:solidFill>
                <a:latin typeface="Calibri"/>
                <a:ea typeface="Calibri"/>
                <a:cs typeface="Calibri"/>
                <a:sym typeface="Calibri"/>
              </a:rPr>
              <a:t>Inductive Capability</a:t>
            </a:r>
            <a:r>
              <a:rPr lang="zh-CN" altLang="en-US" sz="1100" b="1" dirty="0">
                <a:solidFill>
                  <a:schemeClr val="lt1"/>
                </a:solidFill>
                <a:latin typeface="Calibri"/>
                <a:ea typeface="Calibri"/>
                <a:cs typeface="Calibri"/>
                <a:sym typeface="Calibri"/>
              </a:rPr>
              <a:t>区别于节点嵌入的客制化</a:t>
            </a:r>
            <a:endParaRPr lang="en-US" altLang="zh-CN" sz="1100" b="1"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sz="1100" b="1" dirty="0">
                <a:solidFill>
                  <a:schemeClr val="lt1"/>
                </a:solidFill>
                <a:latin typeface="Calibri"/>
                <a:ea typeface="Calibri"/>
                <a:cs typeface="Calibri"/>
                <a:sym typeface="Calibri"/>
              </a:rPr>
              <a:t>我需要的参数并不会因为我的</a:t>
            </a:r>
            <a:r>
              <a:rPr lang="en-US" altLang="zh-CN" sz="1100" b="1" dirty="0">
                <a:solidFill>
                  <a:schemeClr val="lt1"/>
                </a:solidFill>
                <a:latin typeface="Calibri"/>
                <a:ea typeface="Calibri"/>
                <a:cs typeface="Calibri"/>
                <a:sym typeface="Calibri"/>
              </a:rPr>
              <a:t>graph</a:t>
            </a:r>
            <a:r>
              <a:rPr lang="zh-CN" altLang="en-US" sz="1100" b="1" dirty="0">
                <a:solidFill>
                  <a:schemeClr val="lt1"/>
                </a:solidFill>
                <a:latin typeface="Calibri"/>
                <a:ea typeface="Calibri"/>
                <a:cs typeface="Calibri"/>
                <a:sym typeface="Calibri"/>
              </a:rPr>
              <a:t>的变大而变多，在</a:t>
            </a:r>
            <a:r>
              <a:rPr lang="en-US" altLang="zh-CN" sz="1100" b="1" dirty="0">
                <a:solidFill>
                  <a:schemeClr val="lt1"/>
                </a:solidFill>
                <a:latin typeface="Calibri"/>
                <a:ea typeface="Calibri"/>
                <a:cs typeface="Calibri"/>
                <a:sym typeface="Calibri"/>
              </a:rPr>
              <a:t>shallow encoding</a:t>
            </a:r>
            <a:r>
              <a:rPr lang="zh-CN" altLang="en-US" sz="1100" b="1" dirty="0">
                <a:solidFill>
                  <a:schemeClr val="lt1"/>
                </a:solidFill>
                <a:latin typeface="Calibri"/>
                <a:ea typeface="Calibri"/>
                <a:cs typeface="Calibri"/>
                <a:sym typeface="Calibri"/>
              </a:rPr>
              <a:t>参数数量会成大小正比</a:t>
            </a:r>
            <a:endParaRPr lang="en-US" altLang="zh-CN" sz="1100" b="1" dirty="0">
              <a:solidFill>
                <a:schemeClr val="lt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zh-CN" altLang="en-US" sz="1100" b="1" dirty="0">
                <a:solidFill>
                  <a:schemeClr val="lt1"/>
                </a:solidFill>
                <a:latin typeface="Calibri"/>
                <a:ea typeface="Calibri"/>
                <a:cs typeface="Calibri"/>
                <a:sym typeface="Calibri"/>
              </a:rPr>
              <a:t>但是当我们如果使用图卷积、</a:t>
            </a:r>
            <a:r>
              <a:rPr lang="en-US" altLang="zh-CN" sz="1100" b="1" dirty="0">
                <a:solidFill>
                  <a:schemeClr val="lt1"/>
                </a:solidFill>
                <a:latin typeface="Calibri"/>
                <a:ea typeface="Calibri"/>
                <a:cs typeface="Calibri"/>
                <a:sym typeface="Calibri"/>
              </a:rPr>
              <a:t>message passing</a:t>
            </a:r>
            <a:r>
              <a:rPr lang="zh-CN" altLang="en-US" sz="1100" b="1" dirty="0">
                <a:solidFill>
                  <a:schemeClr val="lt1"/>
                </a:solidFill>
                <a:latin typeface="Calibri"/>
                <a:ea typeface="Calibri"/>
                <a:cs typeface="Calibri"/>
                <a:sym typeface="Calibri"/>
              </a:rPr>
              <a:t>这样的方式的时候，参数量都可以是固定的不管图大小有多大</a:t>
            </a:r>
            <a:endParaRPr lang="en-US" altLang="zh-CN" sz="1100" b="1" dirty="0">
              <a:solidFill>
                <a:schemeClr val="lt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1c31163fd5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1c31163fd5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TW" sz="1100" b="1" dirty="0">
                <a:solidFill>
                  <a:schemeClr val="dk1"/>
                </a:solidFill>
                <a:latin typeface="Calibri"/>
                <a:ea typeface="Calibri"/>
                <a:cs typeface="Calibri"/>
                <a:sym typeface="Calibri"/>
              </a:rPr>
              <a:t>M</a:t>
            </a:r>
            <a:r>
              <a:rPr lang="zh-TW" altLang="zh-CN" sz="1100" b="1" dirty="0">
                <a:solidFill>
                  <a:schemeClr val="dk1"/>
                </a:solidFill>
                <a:latin typeface="Calibri"/>
                <a:ea typeface="Calibri"/>
                <a:cs typeface="Calibri"/>
                <a:sym typeface="Calibri"/>
              </a:rPr>
              <a:t>olecular</a:t>
            </a:r>
            <a:r>
              <a:rPr lang="zh-CN" altLang="en-US" sz="1100" b="1" dirty="0">
                <a:solidFill>
                  <a:schemeClr val="dk1"/>
                </a:solidFill>
                <a:latin typeface="Calibri"/>
                <a:ea typeface="Calibri"/>
                <a:cs typeface="Calibri"/>
                <a:sym typeface="Calibri"/>
              </a:rPr>
              <a:t>分子</a:t>
            </a:r>
            <a:endParaRPr lang="en-US" altLang="zh-CN" sz="1100" b="1" dirty="0">
              <a:solidFill>
                <a:schemeClr val="dk1"/>
              </a:solidFill>
              <a:latin typeface="Calibri"/>
              <a:ea typeface="Calibri"/>
              <a:cs typeface="Calibri"/>
              <a:sym typeface="Calibri"/>
            </a:endParaRPr>
          </a:p>
          <a:p>
            <a:pPr marL="0" lvl="0" indent="0" algn="l" rtl="0">
              <a:spcBef>
                <a:spcPts val="0"/>
              </a:spcBef>
              <a:spcAft>
                <a:spcPts val="0"/>
              </a:spcAft>
              <a:buNone/>
            </a:pPr>
            <a:r>
              <a:rPr lang="zh-CN" altLang="en-US" sz="1100" b="1" dirty="0">
                <a:solidFill>
                  <a:schemeClr val="dk1"/>
                </a:solidFill>
                <a:latin typeface="Calibri"/>
                <a:ea typeface="Calibri"/>
                <a:cs typeface="Calibri"/>
                <a:sym typeface="Calibri"/>
              </a:rPr>
              <a:t>训练一个分子模型，是完全可以应用在新的分子上面的</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c31163fd5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c31163fd5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CN" altLang="en-US" dirty="0"/>
              <a:t>随时会产生新节点</a:t>
            </a: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1c2c7be57a0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1c2c7be57a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ltLang="zh-TW" sz="1100" dirty="0">
                <a:solidFill>
                  <a:schemeClr val="dk1"/>
                </a:solidFill>
                <a:latin typeface="Calibri"/>
                <a:ea typeface="Calibri"/>
                <a:cs typeface="Calibri"/>
                <a:sym typeface="Calibri"/>
              </a:rPr>
              <a:t>computation graph</a:t>
            </a:r>
            <a:r>
              <a:rPr lang="zh-CN" altLang="en-US" sz="1100" dirty="0">
                <a:solidFill>
                  <a:schemeClr val="dk1"/>
                </a:solidFill>
                <a:latin typeface="Calibri"/>
                <a:ea typeface="Calibri"/>
                <a:cs typeface="Calibri"/>
                <a:sym typeface="Calibri"/>
              </a:rPr>
              <a:t>计算图</a:t>
            </a:r>
            <a:endParaRPr lang="en-US" altLang="zh-CN" sz="1100" dirty="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c2c7be57a0_0_2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c2c7be57a0_0_2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c31163fd53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1c31163fd53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1c2c7be57a0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1c2c7be57a0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NLP</a:t>
            </a:r>
            <a:r>
              <a:rPr lang="zh-CN" altLang="en-US" dirty="0"/>
              <a:t>是自然语言处理（</a:t>
            </a:r>
            <a:r>
              <a:rPr lang="en-US" dirty="0"/>
              <a:t>Natural Language Processing）</a:t>
            </a:r>
            <a:r>
              <a:rPr lang="zh-CN" altLang="en-US" dirty="0"/>
              <a:t>的缩写</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1c2c7be57a0_0_1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1c2c7be57a0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c2c7be57a0_0_19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c2c7be57a0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c2c7be57a0_0_2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1c2c7be57a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zh-TW" altLang="zh-CN" sz="1100" b="1" dirty="0">
                <a:solidFill>
                  <a:schemeClr val="lt1"/>
                </a:solidFill>
                <a:latin typeface="Calibri"/>
                <a:ea typeface="Calibri"/>
                <a:cs typeface="Calibri"/>
                <a:sym typeface="Calibri"/>
              </a:rPr>
              <a:t>Aggregate Neighbors</a:t>
            </a:r>
            <a:r>
              <a:rPr lang="en-US" altLang="zh-TW" sz="1100" b="1" dirty="0">
                <a:solidFill>
                  <a:schemeClr val="lt1"/>
                </a:solidFill>
                <a:latin typeface="Calibri"/>
                <a:ea typeface="Calibri"/>
                <a:cs typeface="Calibri"/>
                <a:sym typeface="Calibri"/>
              </a:rPr>
              <a:t> </a:t>
            </a:r>
            <a:r>
              <a:rPr lang="zh-CN" altLang="en-US" sz="1100" b="1" dirty="0">
                <a:solidFill>
                  <a:schemeClr val="lt1"/>
                </a:solidFill>
                <a:latin typeface="Calibri"/>
                <a:ea typeface="Calibri"/>
                <a:cs typeface="Calibri"/>
                <a:sym typeface="Calibri"/>
              </a:rPr>
              <a:t>把邻居抓过来更新自己</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c2c7be57a0_0_2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c2c7be57a0_0_2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1c2c7be57a0_0_2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1c2c7be57a0_0_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1c2c7be57a0_0_2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1c2c7be57a0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c2c7be57a0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c2c7be57a0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Diagonal </a:t>
            </a:r>
            <a:r>
              <a:rPr lang="zh-CN" altLang="en-US" dirty="0"/>
              <a:t>对角</a:t>
            </a:r>
            <a:endParaRPr lang="en-US" altLang="zh-CN" dirty="0"/>
          </a:p>
          <a:p>
            <a:pPr marL="0" lvl="0" indent="0" algn="l" rtl="0">
              <a:spcBef>
                <a:spcPts val="0"/>
              </a:spcBef>
              <a:spcAft>
                <a:spcPts val="0"/>
              </a:spcAft>
              <a:buNone/>
            </a:pPr>
            <a:r>
              <a:rPr lang="zh-CN" altLang="en-US" dirty="0"/>
              <a:t>乘以度的对角矩阵等于是在做平均</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zh-T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zh-TW"/>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ton731@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eb.stanford.edu/class/cs224w/"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761950" y="1275925"/>
            <a:ext cx="7854900" cy="709800"/>
          </a:xfrm>
          <a:prstGeom prst="rect">
            <a:avLst/>
          </a:prstGeom>
        </p:spPr>
        <p:txBody>
          <a:bodyPr spcFirstLastPara="1" wrap="square" lIns="91425" tIns="91425" rIns="91425" bIns="91425" anchor="b" anchorCtr="0">
            <a:noAutofit/>
          </a:bodyPr>
          <a:lstStyle/>
          <a:p>
            <a:pPr marL="0" lvl="0" indent="0" algn="l" rtl="0">
              <a:lnSpc>
                <a:spcPct val="150000"/>
              </a:lnSpc>
              <a:spcBef>
                <a:spcPts val="0"/>
              </a:spcBef>
              <a:spcAft>
                <a:spcPts val="0"/>
              </a:spcAft>
              <a:buNone/>
            </a:pPr>
            <a:r>
              <a:rPr lang="zh-TW" sz="2322" b="1"/>
              <a:t>5-2. A General Perspective on Graph Neural Network</a:t>
            </a:r>
            <a:endParaRPr sz="2322" b="1"/>
          </a:p>
        </p:txBody>
      </p:sp>
      <p:sp>
        <p:nvSpPr>
          <p:cNvPr id="55" name="Google Shape;55;p13"/>
          <p:cNvSpPr txBox="1">
            <a:spLocks noGrp="1"/>
          </p:cNvSpPr>
          <p:nvPr>
            <p:ph type="subTitle" idx="1"/>
          </p:nvPr>
        </p:nvSpPr>
        <p:spPr>
          <a:xfrm>
            <a:off x="793725" y="2253000"/>
            <a:ext cx="4772700" cy="1550400"/>
          </a:xfrm>
          <a:prstGeom prst="rect">
            <a:avLst/>
          </a:prstGeom>
        </p:spPr>
        <p:txBody>
          <a:bodyPr spcFirstLastPara="1" wrap="square" lIns="91425" tIns="91425" rIns="91425" bIns="91425" anchor="t" anchorCtr="0">
            <a:noAutofit/>
          </a:bodyPr>
          <a:lstStyle/>
          <a:p>
            <a:pPr marL="457200" lvl="0" indent="-355600" algn="l" rtl="0">
              <a:lnSpc>
                <a:spcPct val="150000"/>
              </a:lnSpc>
              <a:spcBef>
                <a:spcPts val="0"/>
              </a:spcBef>
              <a:spcAft>
                <a:spcPts val="0"/>
              </a:spcAft>
              <a:buSzPts val="2000"/>
              <a:buFont typeface="Calibri"/>
              <a:buAutoNum type="arabicPeriod"/>
            </a:pPr>
            <a:r>
              <a:rPr lang="zh-TW" sz="2000" b="1" dirty="0">
                <a:latin typeface="Calibri"/>
                <a:ea typeface="Calibri"/>
                <a:cs typeface="Calibri"/>
                <a:sym typeface="Calibri"/>
              </a:rPr>
              <a:t>Convolution on Graphs</a:t>
            </a:r>
            <a:endParaRPr sz="2000" b="1" dirty="0">
              <a:latin typeface="Calibri"/>
              <a:ea typeface="Calibri"/>
              <a:cs typeface="Calibri"/>
              <a:sym typeface="Calibri"/>
            </a:endParaRPr>
          </a:p>
          <a:p>
            <a:pPr marL="457200" lvl="0" indent="-355600" algn="l" rtl="0">
              <a:lnSpc>
                <a:spcPct val="150000"/>
              </a:lnSpc>
              <a:spcBef>
                <a:spcPts val="0"/>
              </a:spcBef>
              <a:spcAft>
                <a:spcPts val="0"/>
              </a:spcAft>
              <a:buSzPts val="2000"/>
              <a:buFont typeface="Calibri"/>
              <a:buAutoNum type="arabicPeriod"/>
            </a:pPr>
            <a:r>
              <a:rPr lang="zh-TW" sz="2000" b="1" dirty="0">
                <a:latin typeface="Calibri"/>
                <a:ea typeface="Calibri"/>
                <a:cs typeface="Calibri"/>
                <a:sym typeface="Calibri"/>
              </a:rPr>
              <a:t>General GNN Framework</a:t>
            </a:r>
            <a:endParaRPr sz="2000" b="1" dirty="0">
              <a:latin typeface="Calibri"/>
              <a:ea typeface="Calibri"/>
              <a:cs typeface="Calibri"/>
              <a:sym typeface="Calibri"/>
            </a:endParaRPr>
          </a:p>
          <a:p>
            <a:pPr marL="457200" lvl="0" indent="-355600" algn="l" rtl="0">
              <a:lnSpc>
                <a:spcPct val="150000"/>
              </a:lnSpc>
              <a:spcBef>
                <a:spcPts val="0"/>
              </a:spcBef>
              <a:spcAft>
                <a:spcPts val="0"/>
              </a:spcAft>
              <a:buSzPts val="2000"/>
              <a:buFont typeface="Calibri"/>
              <a:buAutoNum type="arabicPeriod"/>
            </a:pPr>
            <a:r>
              <a:rPr lang="zh-TW" sz="2000" b="1" dirty="0">
                <a:latin typeface="Calibri"/>
                <a:ea typeface="Calibri"/>
                <a:cs typeface="Calibri"/>
                <a:sym typeface="Calibri"/>
              </a:rPr>
              <a:t>Inductive Capability</a:t>
            </a:r>
            <a:endParaRPr sz="2000" b="1" dirty="0">
              <a:latin typeface="Calibri"/>
              <a:ea typeface="Calibri"/>
              <a:cs typeface="Calibri"/>
              <a:sym typeface="Calibri"/>
            </a:endParaRPr>
          </a:p>
        </p:txBody>
      </p:sp>
      <p:sp>
        <p:nvSpPr>
          <p:cNvPr id="56" name="Google Shape;56;p1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3"/>
          <p:cNvSpPr txBox="1">
            <a:spLocks noGrp="1"/>
          </p:cNvSpPr>
          <p:nvPr>
            <p:ph type="subTitle" idx="1"/>
          </p:nvPr>
        </p:nvSpPr>
        <p:spPr>
          <a:xfrm>
            <a:off x="2079200" y="4663225"/>
            <a:ext cx="4589400" cy="393600"/>
          </a:xfrm>
          <a:prstGeom prst="rect">
            <a:avLst/>
          </a:prstGeom>
        </p:spPr>
        <p:txBody>
          <a:bodyPr spcFirstLastPara="1" wrap="square" lIns="91425" tIns="91425" rIns="91425" bIns="91425" anchor="t" anchorCtr="0">
            <a:noAutofit/>
          </a:bodyPr>
          <a:lstStyle/>
          <a:p>
            <a:pPr marL="0" lvl="0" indent="0" algn="ctr" rtl="0">
              <a:lnSpc>
                <a:spcPct val="150000"/>
              </a:lnSpc>
              <a:spcBef>
                <a:spcPts val="0"/>
              </a:spcBef>
              <a:spcAft>
                <a:spcPts val="0"/>
              </a:spcAft>
              <a:buNone/>
            </a:pPr>
            <a:r>
              <a:rPr lang="zh-TW" sz="1400" b="1">
                <a:latin typeface="Calibri"/>
                <a:ea typeface="Calibri"/>
                <a:cs typeface="Calibri"/>
                <a:sym typeface="Calibri"/>
              </a:rPr>
              <a:t>周遠同 (Chou Yuan-Tung), </a:t>
            </a:r>
            <a:r>
              <a:rPr lang="zh-TW" sz="1400" b="1" u="sng">
                <a:solidFill>
                  <a:schemeClr val="hlink"/>
                </a:solidFill>
                <a:latin typeface="Calibri"/>
                <a:ea typeface="Calibri"/>
                <a:cs typeface="Calibri"/>
                <a:sym typeface="Calibri"/>
                <a:hlinkClick r:id="rId3"/>
              </a:rPr>
              <a:t>ton731@gmail.com</a:t>
            </a:r>
            <a:endParaRPr sz="1400" b="1">
              <a:latin typeface="Calibri"/>
              <a:ea typeface="Calibri"/>
              <a:cs typeface="Calibri"/>
              <a:sym typeface="Calibri"/>
            </a:endParaRPr>
          </a:p>
        </p:txBody>
      </p:sp>
      <p:pic>
        <p:nvPicPr>
          <p:cNvPr id="58" name="Google Shape;58;p13"/>
          <p:cNvPicPr preferRelativeResize="0"/>
          <p:nvPr/>
        </p:nvPicPr>
        <p:blipFill>
          <a:blip r:embed="rId4">
            <a:alphaModFix/>
          </a:blip>
          <a:stretch>
            <a:fillRect/>
          </a:stretch>
        </p:blipFill>
        <p:spPr>
          <a:xfrm rot="2479508">
            <a:off x="7953462" y="59473"/>
            <a:ext cx="775050" cy="859357"/>
          </a:xfrm>
          <a:prstGeom prst="rect">
            <a:avLst/>
          </a:prstGeom>
          <a:noFill/>
          <a:ln>
            <a:noFill/>
          </a:ln>
        </p:spPr>
      </p:pic>
      <p:sp>
        <p:nvSpPr>
          <p:cNvPr id="59" name="Google Shape;59;p13"/>
          <p:cNvSpPr txBox="1"/>
          <p:nvPr/>
        </p:nvSpPr>
        <p:spPr>
          <a:xfrm>
            <a:off x="172350" y="181200"/>
            <a:ext cx="75939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2600" b="1">
                <a:solidFill>
                  <a:schemeClr val="lt1"/>
                </a:solidFill>
                <a:latin typeface="Calibri"/>
                <a:ea typeface="Calibri"/>
                <a:cs typeface="Calibri"/>
                <a:sym typeface="Calibri"/>
              </a:rPr>
              <a:t>Machine Learning with Graphs</a:t>
            </a:r>
            <a:endParaRPr sz="2600" b="1">
              <a:solidFill>
                <a:schemeClr val="lt1"/>
              </a:solidFill>
              <a:latin typeface="Calibri"/>
              <a:ea typeface="Calibri"/>
              <a:cs typeface="Calibri"/>
              <a:sym typeface="Calibri"/>
            </a:endParaRPr>
          </a:p>
        </p:txBody>
      </p:sp>
      <p:pic>
        <p:nvPicPr>
          <p:cNvPr id="60" name="Google Shape;60;p13"/>
          <p:cNvPicPr preferRelativeResize="0"/>
          <p:nvPr/>
        </p:nvPicPr>
        <p:blipFill>
          <a:blip r:embed="rId5">
            <a:alphaModFix/>
          </a:blip>
          <a:stretch>
            <a:fillRect/>
          </a:stretch>
        </p:blipFill>
        <p:spPr>
          <a:xfrm>
            <a:off x="5566375" y="2148863"/>
            <a:ext cx="2428375" cy="2087200"/>
          </a:xfrm>
          <a:prstGeom prst="rect">
            <a:avLst/>
          </a:prstGeom>
          <a:noFill/>
          <a:ln>
            <a:noFill/>
          </a:ln>
        </p:spPr>
      </p:pic>
      <p:sp>
        <p:nvSpPr>
          <p:cNvPr id="61" name="Google Shape;61;p13"/>
          <p:cNvSpPr txBox="1"/>
          <p:nvPr/>
        </p:nvSpPr>
        <p:spPr>
          <a:xfrm>
            <a:off x="480925" y="3803400"/>
            <a:ext cx="53364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a:latin typeface="Calibri"/>
                <a:ea typeface="Calibri"/>
                <a:cs typeface="Calibri"/>
                <a:sym typeface="Calibri"/>
              </a:rPr>
              <a:t>ref: </a:t>
            </a:r>
            <a:r>
              <a:rPr lang="zh-TW" u="sng">
                <a:solidFill>
                  <a:schemeClr val="hlink"/>
                </a:solidFill>
                <a:latin typeface="Calibri"/>
                <a:ea typeface="Calibri"/>
                <a:cs typeface="Calibri"/>
                <a:sym typeface="Calibri"/>
                <a:hlinkClick r:id="rId6"/>
              </a:rPr>
              <a:t>Jure Leskovec – Stanford CS224W: Machine Learning with Graphs</a:t>
            </a:r>
            <a:endParaRPr>
              <a:latin typeface="Calibri"/>
              <a:ea typeface="Calibri"/>
              <a:cs typeface="Calibri"/>
              <a:sym typeface="Calibri"/>
            </a:endParaRPr>
          </a:p>
        </p:txBody>
      </p:sp>
      <p:sp>
        <p:nvSpPr>
          <p:cNvPr id="62" name="Google Shape;62;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2"/>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2"/>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66" name="Google Shape;166;p22"/>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A General GNN Framework</a:t>
            </a:r>
            <a:endParaRPr sz="3000" b="1">
              <a:solidFill>
                <a:schemeClr val="lt1"/>
              </a:solidFill>
              <a:latin typeface="Calibri"/>
              <a:ea typeface="Calibri"/>
              <a:cs typeface="Calibri"/>
              <a:sym typeface="Calibri"/>
            </a:endParaRPr>
          </a:p>
        </p:txBody>
      </p:sp>
      <p:sp>
        <p:nvSpPr>
          <p:cNvPr id="167" name="Google Shape;167;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10</a:t>
            </a:fld>
            <a:endParaRPr/>
          </a:p>
        </p:txBody>
      </p:sp>
      <p:pic>
        <p:nvPicPr>
          <p:cNvPr id="168" name="Google Shape;168;p22"/>
          <p:cNvPicPr preferRelativeResize="0"/>
          <p:nvPr/>
        </p:nvPicPr>
        <p:blipFill>
          <a:blip r:embed="rId4">
            <a:alphaModFix/>
          </a:blip>
          <a:stretch>
            <a:fillRect/>
          </a:stretch>
        </p:blipFill>
        <p:spPr>
          <a:xfrm>
            <a:off x="1299425" y="982375"/>
            <a:ext cx="6545151" cy="4074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4" name="Google Shape;174;p23"/>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75" name="Google Shape;175;p23"/>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A General GNN Framework</a:t>
            </a:r>
            <a:endParaRPr sz="3000" b="1">
              <a:solidFill>
                <a:schemeClr val="lt1"/>
              </a:solidFill>
              <a:latin typeface="Calibri"/>
              <a:ea typeface="Calibri"/>
              <a:cs typeface="Calibri"/>
              <a:sym typeface="Calibri"/>
            </a:endParaRPr>
          </a:p>
        </p:txBody>
      </p:sp>
      <p:sp>
        <p:nvSpPr>
          <p:cNvPr id="176" name="Google Shape;176;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11</a:t>
            </a:fld>
            <a:endParaRPr/>
          </a:p>
        </p:txBody>
      </p:sp>
      <p:pic>
        <p:nvPicPr>
          <p:cNvPr id="177" name="Google Shape;177;p23"/>
          <p:cNvPicPr preferRelativeResize="0"/>
          <p:nvPr/>
        </p:nvPicPr>
        <p:blipFill>
          <a:blip r:embed="rId4">
            <a:alphaModFix/>
          </a:blip>
          <a:stretch>
            <a:fillRect/>
          </a:stretch>
        </p:blipFill>
        <p:spPr>
          <a:xfrm>
            <a:off x="1390313" y="989575"/>
            <a:ext cx="6363376" cy="395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83" name="Google Shape;183;p24"/>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84" name="Google Shape;184;p2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A General GNN Framework</a:t>
            </a:r>
            <a:endParaRPr sz="3000" b="1">
              <a:solidFill>
                <a:schemeClr val="lt1"/>
              </a:solidFill>
              <a:latin typeface="Calibri"/>
              <a:ea typeface="Calibri"/>
              <a:cs typeface="Calibri"/>
              <a:sym typeface="Calibri"/>
            </a:endParaRPr>
          </a:p>
        </p:txBody>
      </p:sp>
      <p:sp>
        <p:nvSpPr>
          <p:cNvPr id="185" name="Google Shape;185;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12</a:t>
            </a:fld>
            <a:endParaRPr/>
          </a:p>
        </p:txBody>
      </p:sp>
      <p:pic>
        <p:nvPicPr>
          <p:cNvPr id="186" name="Google Shape;186;p24"/>
          <p:cNvPicPr preferRelativeResize="0"/>
          <p:nvPr/>
        </p:nvPicPr>
        <p:blipFill>
          <a:blip r:embed="rId4">
            <a:alphaModFix/>
          </a:blip>
          <a:stretch>
            <a:fillRect/>
          </a:stretch>
        </p:blipFill>
        <p:spPr>
          <a:xfrm>
            <a:off x="1524625" y="1002100"/>
            <a:ext cx="6094756" cy="39512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2" name="Google Shape;192;p25"/>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93" name="Google Shape;193;p2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A General GNN Framework</a:t>
            </a:r>
            <a:endParaRPr sz="3000" b="1">
              <a:solidFill>
                <a:schemeClr val="lt1"/>
              </a:solidFill>
              <a:latin typeface="Calibri"/>
              <a:ea typeface="Calibri"/>
              <a:cs typeface="Calibri"/>
              <a:sym typeface="Calibri"/>
            </a:endParaRPr>
          </a:p>
        </p:txBody>
      </p:sp>
      <p:sp>
        <p:nvSpPr>
          <p:cNvPr id="194" name="Google Shape;194;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13</a:t>
            </a:fld>
            <a:endParaRPr/>
          </a:p>
        </p:txBody>
      </p:sp>
      <p:pic>
        <p:nvPicPr>
          <p:cNvPr id="195" name="Google Shape;195;p25"/>
          <p:cNvPicPr preferRelativeResize="0"/>
          <p:nvPr/>
        </p:nvPicPr>
        <p:blipFill>
          <a:blip r:embed="rId4">
            <a:alphaModFix/>
          </a:blip>
          <a:stretch>
            <a:fillRect/>
          </a:stretch>
        </p:blipFill>
        <p:spPr>
          <a:xfrm>
            <a:off x="1656263" y="1002100"/>
            <a:ext cx="5831472" cy="39513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1" name="Google Shape;201;p2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02" name="Google Shape;202;p2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dirty="0">
                <a:solidFill>
                  <a:schemeClr val="lt1"/>
                </a:solidFill>
                <a:latin typeface="Calibri"/>
                <a:ea typeface="Calibri"/>
                <a:cs typeface="Calibri"/>
                <a:sym typeface="Calibri"/>
              </a:rPr>
              <a:t>Inductive Capability</a:t>
            </a:r>
            <a:endParaRPr sz="3000" b="1" dirty="0">
              <a:solidFill>
                <a:schemeClr val="lt1"/>
              </a:solidFill>
              <a:latin typeface="Calibri"/>
              <a:ea typeface="Calibri"/>
              <a:cs typeface="Calibri"/>
              <a:sym typeface="Calibri"/>
            </a:endParaRPr>
          </a:p>
        </p:txBody>
      </p:sp>
      <p:sp>
        <p:nvSpPr>
          <p:cNvPr id="203" name="Google Shape;203;p26"/>
          <p:cNvSpPr txBox="1"/>
          <p:nvPr/>
        </p:nvSpPr>
        <p:spPr>
          <a:xfrm>
            <a:off x="464100" y="1067725"/>
            <a:ext cx="8372100" cy="14529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The same aggregation parameters are shared for all nodes:</a:t>
            </a:r>
            <a:endParaRPr sz="2000" b="1">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The number of model parameters is not dependent on |V|.</a:t>
            </a:r>
            <a:endParaRPr sz="2000">
              <a:solidFill>
                <a:schemeClr val="dk1"/>
              </a:solidFill>
              <a:latin typeface="Calibri"/>
              <a:ea typeface="Calibri"/>
              <a:cs typeface="Calibri"/>
              <a:sym typeface="Calibri"/>
            </a:endParaRPr>
          </a:p>
        </p:txBody>
      </p:sp>
      <p:sp>
        <p:nvSpPr>
          <p:cNvPr id="204" name="Google Shape;204;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14</a:t>
            </a:fld>
            <a:endParaRPr/>
          </a:p>
        </p:txBody>
      </p:sp>
      <p:pic>
        <p:nvPicPr>
          <p:cNvPr id="205" name="Google Shape;205;p26"/>
          <p:cNvPicPr preferRelativeResize="0"/>
          <p:nvPr/>
        </p:nvPicPr>
        <p:blipFill>
          <a:blip r:embed="rId4">
            <a:alphaModFix/>
          </a:blip>
          <a:stretch>
            <a:fillRect/>
          </a:stretch>
        </p:blipFill>
        <p:spPr>
          <a:xfrm>
            <a:off x="932250" y="2458950"/>
            <a:ext cx="7147748" cy="23180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7"/>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1" name="Google Shape;211;p27"/>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12" name="Google Shape;212;p27"/>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Inductive Capability: New Graphs</a:t>
            </a:r>
            <a:endParaRPr sz="3000" b="1">
              <a:solidFill>
                <a:schemeClr val="lt1"/>
              </a:solidFill>
              <a:latin typeface="Calibri"/>
              <a:ea typeface="Calibri"/>
              <a:cs typeface="Calibri"/>
              <a:sym typeface="Calibri"/>
            </a:endParaRPr>
          </a:p>
        </p:txBody>
      </p:sp>
      <p:sp>
        <p:nvSpPr>
          <p:cNvPr id="213" name="Google Shape;213;p27"/>
          <p:cNvSpPr txBox="1"/>
          <p:nvPr/>
        </p:nvSpPr>
        <p:spPr>
          <a:xfrm>
            <a:off x="464100" y="1067725"/>
            <a:ext cx="8372100" cy="9816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dirty="0">
                <a:solidFill>
                  <a:schemeClr val="dk1"/>
                </a:solidFill>
                <a:latin typeface="Calibri"/>
                <a:ea typeface="Calibri"/>
                <a:cs typeface="Calibri"/>
                <a:sym typeface="Calibri"/>
              </a:rPr>
              <a:t>Train on a molecular A to predict certain property, then predict the property on a new molecular B. </a:t>
            </a:r>
            <a:endParaRPr sz="2000" b="1" dirty="0">
              <a:solidFill>
                <a:schemeClr val="dk1"/>
              </a:solidFill>
              <a:latin typeface="Calibri"/>
              <a:ea typeface="Calibri"/>
              <a:cs typeface="Calibri"/>
              <a:sym typeface="Calibri"/>
            </a:endParaRPr>
          </a:p>
        </p:txBody>
      </p:sp>
      <p:sp>
        <p:nvSpPr>
          <p:cNvPr id="214" name="Google Shape;214;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15</a:t>
            </a:fld>
            <a:endParaRPr/>
          </a:p>
        </p:txBody>
      </p:sp>
      <p:pic>
        <p:nvPicPr>
          <p:cNvPr id="215" name="Google Shape;215;p27"/>
          <p:cNvPicPr preferRelativeResize="0"/>
          <p:nvPr/>
        </p:nvPicPr>
        <p:blipFill>
          <a:blip r:embed="rId4">
            <a:alphaModFix/>
          </a:blip>
          <a:stretch>
            <a:fillRect/>
          </a:stretch>
        </p:blipFill>
        <p:spPr>
          <a:xfrm>
            <a:off x="1512859" y="1905225"/>
            <a:ext cx="5942090" cy="3007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28"/>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22" name="Google Shape;222;p28"/>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Inductive Capability: New Nodes</a:t>
            </a:r>
            <a:endParaRPr sz="3000" b="1">
              <a:solidFill>
                <a:schemeClr val="lt1"/>
              </a:solidFill>
              <a:latin typeface="Calibri"/>
              <a:ea typeface="Calibri"/>
              <a:cs typeface="Calibri"/>
              <a:sym typeface="Calibri"/>
            </a:endParaRPr>
          </a:p>
        </p:txBody>
      </p:sp>
      <p:sp>
        <p:nvSpPr>
          <p:cNvPr id="223" name="Google Shape;223;p28"/>
          <p:cNvSpPr txBox="1"/>
          <p:nvPr/>
        </p:nvSpPr>
        <p:spPr>
          <a:xfrm>
            <a:off x="464100" y="1067725"/>
            <a:ext cx="8372100" cy="9816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Many application settings constantly encounter previously unseed nodes:</a:t>
            </a:r>
            <a:endParaRPr sz="2000" b="1">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E.g., Facebook, Google Scholar</a:t>
            </a:r>
            <a:endParaRPr sz="2000" b="1">
              <a:solidFill>
                <a:schemeClr val="dk1"/>
              </a:solidFill>
              <a:latin typeface="Calibri"/>
              <a:ea typeface="Calibri"/>
              <a:cs typeface="Calibri"/>
              <a:sym typeface="Calibri"/>
            </a:endParaRPr>
          </a:p>
        </p:txBody>
      </p:sp>
      <p:sp>
        <p:nvSpPr>
          <p:cNvPr id="224" name="Google Shape;224;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16</a:t>
            </a:fld>
            <a:endParaRPr/>
          </a:p>
        </p:txBody>
      </p:sp>
      <p:pic>
        <p:nvPicPr>
          <p:cNvPr id="225" name="Google Shape;225;p28"/>
          <p:cNvPicPr preferRelativeResize="0"/>
          <p:nvPr/>
        </p:nvPicPr>
        <p:blipFill>
          <a:blip r:embed="rId4">
            <a:alphaModFix/>
          </a:blip>
          <a:stretch>
            <a:fillRect/>
          </a:stretch>
        </p:blipFill>
        <p:spPr>
          <a:xfrm>
            <a:off x="755000" y="2049325"/>
            <a:ext cx="7397675" cy="27893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9"/>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1" name="Google Shape;231;p29"/>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32" name="Google Shape;232;p29"/>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Summary</a:t>
            </a:r>
            <a:endParaRPr sz="3000" b="1">
              <a:solidFill>
                <a:schemeClr val="lt1"/>
              </a:solidFill>
              <a:latin typeface="Calibri"/>
              <a:ea typeface="Calibri"/>
              <a:cs typeface="Calibri"/>
              <a:sym typeface="Calibri"/>
            </a:endParaRPr>
          </a:p>
        </p:txBody>
      </p:sp>
      <p:sp>
        <p:nvSpPr>
          <p:cNvPr id="233" name="Google Shape;233;p29"/>
          <p:cNvSpPr txBox="1"/>
          <p:nvPr/>
        </p:nvSpPr>
        <p:spPr>
          <a:xfrm>
            <a:off x="464100" y="1067725"/>
            <a:ext cx="8372100" cy="38187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rgbClr val="1155CC"/>
              </a:buClr>
              <a:buSzPts val="2000"/>
              <a:buFont typeface="Calibri"/>
              <a:buChar char="●"/>
            </a:pPr>
            <a:r>
              <a:rPr lang="zh-TW" sz="2000" b="1" dirty="0">
                <a:solidFill>
                  <a:srgbClr val="1155CC"/>
                </a:solidFill>
                <a:latin typeface="Calibri"/>
                <a:ea typeface="Calibri"/>
                <a:cs typeface="Calibri"/>
                <a:sym typeface="Calibri"/>
              </a:rPr>
              <a:t>Convolution on graphs</a:t>
            </a:r>
            <a:endParaRPr sz="2000" b="1" dirty="0">
              <a:solidFill>
                <a:srgbClr val="1155CC"/>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computation graph</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permutation invariant</a:t>
            </a:r>
            <a:endParaRPr sz="2000" dirty="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1155CC"/>
              </a:buClr>
              <a:buSzPts val="2000"/>
              <a:buFont typeface="Calibri"/>
              <a:buChar char="●"/>
            </a:pPr>
            <a:r>
              <a:rPr lang="zh-TW" sz="2000" b="1" dirty="0">
                <a:solidFill>
                  <a:srgbClr val="1155CC"/>
                </a:solidFill>
                <a:latin typeface="Calibri"/>
                <a:ea typeface="Calibri"/>
                <a:cs typeface="Calibri"/>
                <a:sym typeface="Calibri"/>
              </a:rPr>
              <a:t>General GNN framework</a:t>
            </a:r>
            <a:endParaRPr sz="2000" b="1" dirty="0">
              <a:solidFill>
                <a:srgbClr val="1155CC"/>
              </a:solidFill>
              <a:latin typeface="Calibri"/>
              <a:ea typeface="Calibri"/>
              <a:cs typeface="Calibri"/>
              <a:sym typeface="Calibri"/>
            </a:endParaRPr>
          </a:p>
          <a:p>
            <a:pPr marL="457200" lvl="0" indent="-355600" algn="l" rtl="0">
              <a:lnSpc>
                <a:spcPct val="115000"/>
              </a:lnSpc>
              <a:spcBef>
                <a:spcPts val="0"/>
              </a:spcBef>
              <a:spcAft>
                <a:spcPts val="0"/>
              </a:spcAft>
              <a:buClr>
                <a:srgbClr val="1155CC"/>
              </a:buClr>
              <a:buSzPts val="2000"/>
              <a:buFont typeface="Calibri"/>
              <a:buChar char="●"/>
            </a:pPr>
            <a:r>
              <a:rPr lang="zh-TW" sz="2000" b="1" dirty="0">
                <a:solidFill>
                  <a:srgbClr val="1155CC"/>
                </a:solidFill>
                <a:latin typeface="Calibri"/>
                <a:ea typeface="Calibri"/>
                <a:cs typeface="Calibri"/>
                <a:sym typeface="Calibri"/>
              </a:rPr>
              <a:t>Inductive capability</a:t>
            </a:r>
            <a:endParaRPr sz="2000" b="1" dirty="0">
              <a:solidFill>
                <a:srgbClr val="1155CC"/>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new graphs</a:t>
            </a:r>
            <a:endParaRPr sz="2000" dirty="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dirty="0">
                <a:solidFill>
                  <a:schemeClr val="dk1"/>
                </a:solidFill>
                <a:latin typeface="Calibri"/>
                <a:ea typeface="Calibri"/>
                <a:cs typeface="Calibri"/>
                <a:sym typeface="Calibri"/>
              </a:rPr>
              <a:t>new nodes</a:t>
            </a:r>
            <a:endParaRPr sz="2000" b="1" dirty="0">
              <a:solidFill>
                <a:schemeClr val="dk1"/>
              </a:solidFill>
              <a:latin typeface="Calibri"/>
              <a:ea typeface="Calibri"/>
              <a:cs typeface="Calibri"/>
              <a:sym typeface="Calibri"/>
            </a:endParaRPr>
          </a:p>
        </p:txBody>
      </p:sp>
      <p:sp>
        <p:nvSpPr>
          <p:cNvPr id="234" name="Google Shape;234;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Shape 238"/>
        <p:cNvGrpSpPr/>
        <p:nvPr/>
      </p:nvGrpSpPr>
      <p:grpSpPr>
        <a:xfrm>
          <a:off x="0" y="0"/>
          <a:ext cx="0" cy="0"/>
          <a:chOff x="0" y="0"/>
          <a:chExt cx="0" cy="0"/>
        </a:xfrm>
      </p:grpSpPr>
      <p:sp>
        <p:nvSpPr>
          <p:cNvPr id="239" name="Google Shape;239;p30"/>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0" name="Google Shape;240;p30"/>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41" name="Google Shape;241;p30"/>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How to Train a GNN?</a:t>
            </a:r>
            <a:endParaRPr sz="3000" b="1">
              <a:solidFill>
                <a:schemeClr val="lt1"/>
              </a:solidFill>
              <a:latin typeface="Calibri"/>
              <a:ea typeface="Calibri"/>
              <a:cs typeface="Calibri"/>
              <a:sym typeface="Calibri"/>
            </a:endParaRPr>
          </a:p>
        </p:txBody>
      </p:sp>
      <p:sp>
        <p:nvSpPr>
          <p:cNvPr id="242" name="Google Shape;242;p30"/>
          <p:cNvSpPr txBox="1"/>
          <p:nvPr/>
        </p:nvSpPr>
        <p:spPr>
          <a:xfrm>
            <a:off x="464100" y="1067725"/>
            <a:ext cx="8372100" cy="9816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Supervised Training</a:t>
            </a:r>
            <a:endParaRPr sz="2000" b="1">
              <a:solidFill>
                <a:schemeClr val="dk1"/>
              </a:solidFill>
              <a:latin typeface="Calibri"/>
              <a:ea typeface="Calibri"/>
              <a:cs typeface="Calibri"/>
              <a:sym typeface="Calibri"/>
            </a:endParaRPr>
          </a:p>
        </p:txBody>
      </p:sp>
      <p:sp>
        <p:nvSpPr>
          <p:cNvPr id="243" name="Google Shape;243;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18</a:t>
            </a:fld>
            <a:endParaRPr/>
          </a:p>
        </p:txBody>
      </p:sp>
      <p:pic>
        <p:nvPicPr>
          <p:cNvPr id="244" name="Google Shape;244;p30"/>
          <p:cNvPicPr preferRelativeResize="0"/>
          <p:nvPr/>
        </p:nvPicPr>
        <p:blipFill>
          <a:blip r:embed="rId4">
            <a:alphaModFix/>
          </a:blip>
          <a:stretch>
            <a:fillRect/>
          </a:stretch>
        </p:blipFill>
        <p:spPr>
          <a:xfrm>
            <a:off x="311700" y="1812100"/>
            <a:ext cx="3710238" cy="2789375"/>
          </a:xfrm>
          <a:prstGeom prst="rect">
            <a:avLst/>
          </a:prstGeom>
          <a:noFill/>
          <a:ln>
            <a:noFill/>
          </a:ln>
        </p:spPr>
      </p:pic>
      <p:pic>
        <p:nvPicPr>
          <p:cNvPr id="245" name="Google Shape;245;p30"/>
          <p:cNvPicPr preferRelativeResize="0"/>
          <p:nvPr/>
        </p:nvPicPr>
        <p:blipFill>
          <a:blip r:embed="rId5">
            <a:alphaModFix/>
          </a:blip>
          <a:stretch>
            <a:fillRect/>
          </a:stretch>
        </p:blipFill>
        <p:spPr>
          <a:xfrm>
            <a:off x="4743475" y="2962650"/>
            <a:ext cx="3853338" cy="2074249"/>
          </a:xfrm>
          <a:prstGeom prst="rect">
            <a:avLst/>
          </a:prstGeom>
          <a:noFill/>
          <a:ln>
            <a:noFill/>
          </a:ln>
        </p:spPr>
      </p:pic>
      <p:pic>
        <p:nvPicPr>
          <p:cNvPr id="246" name="Google Shape;246;p30"/>
          <p:cNvPicPr preferRelativeResize="0"/>
          <p:nvPr/>
        </p:nvPicPr>
        <p:blipFill>
          <a:blip r:embed="rId6">
            <a:alphaModFix/>
          </a:blip>
          <a:stretch>
            <a:fillRect/>
          </a:stretch>
        </p:blipFill>
        <p:spPr>
          <a:xfrm>
            <a:off x="4724850" y="1551663"/>
            <a:ext cx="3890601" cy="1320625"/>
          </a:xfrm>
          <a:prstGeom prst="rect">
            <a:avLst/>
          </a:prstGeom>
          <a:noFill/>
          <a:ln>
            <a:noFill/>
          </a:ln>
        </p:spPr>
      </p:pic>
      <p:pic>
        <p:nvPicPr>
          <p:cNvPr id="247" name="Google Shape;247;p30"/>
          <p:cNvPicPr preferRelativeResize="0"/>
          <p:nvPr/>
        </p:nvPicPr>
        <p:blipFill>
          <a:blip r:embed="rId7">
            <a:alphaModFix/>
          </a:blip>
          <a:stretch>
            <a:fillRect/>
          </a:stretch>
        </p:blipFill>
        <p:spPr>
          <a:xfrm>
            <a:off x="6182672" y="1067725"/>
            <a:ext cx="2048553" cy="393600"/>
          </a:xfrm>
          <a:prstGeom prst="rect">
            <a:avLst/>
          </a:prstGeom>
          <a:noFill/>
          <a:ln>
            <a:noFill/>
          </a:ln>
        </p:spPr>
      </p:pic>
      <p:pic>
        <p:nvPicPr>
          <p:cNvPr id="248" name="Google Shape;248;p30"/>
          <p:cNvPicPr preferRelativeResize="0"/>
          <p:nvPr/>
        </p:nvPicPr>
        <p:blipFill>
          <a:blip r:embed="rId8">
            <a:alphaModFix/>
          </a:blip>
          <a:stretch>
            <a:fillRect/>
          </a:stretch>
        </p:blipFill>
        <p:spPr>
          <a:xfrm>
            <a:off x="2341695" y="4507468"/>
            <a:ext cx="1860655" cy="3936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Shape 252"/>
        <p:cNvGrpSpPr/>
        <p:nvPr/>
      </p:nvGrpSpPr>
      <p:grpSpPr>
        <a:xfrm>
          <a:off x="0" y="0"/>
          <a:ext cx="0" cy="0"/>
          <a:chOff x="0" y="0"/>
          <a:chExt cx="0" cy="0"/>
        </a:xfrm>
      </p:grpSpPr>
      <p:sp>
        <p:nvSpPr>
          <p:cNvPr id="253" name="Google Shape;253;p31"/>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54" name="Google Shape;254;p31"/>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255" name="Google Shape;255;p31"/>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How to Train a GNN?</a:t>
            </a:r>
            <a:endParaRPr sz="3000" b="1">
              <a:solidFill>
                <a:schemeClr val="lt1"/>
              </a:solidFill>
              <a:latin typeface="Calibri"/>
              <a:ea typeface="Calibri"/>
              <a:cs typeface="Calibri"/>
              <a:sym typeface="Calibri"/>
            </a:endParaRPr>
          </a:p>
        </p:txBody>
      </p:sp>
      <p:sp>
        <p:nvSpPr>
          <p:cNvPr id="256" name="Google Shape;256;p31"/>
          <p:cNvSpPr txBox="1"/>
          <p:nvPr/>
        </p:nvSpPr>
        <p:spPr>
          <a:xfrm>
            <a:off x="464100" y="1067725"/>
            <a:ext cx="8372100" cy="19887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Unsupervised Training</a:t>
            </a:r>
            <a:endParaRPr sz="2000" b="1">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rgbClr val="990000"/>
              </a:buClr>
              <a:buSzPts val="2000"/>
              <a:buFont typeface="Calibri"/>
              <a:buChar char="○"/>
            </a:pPr>
            <a:r>
              <a:rPr lang="zh-TW" sz="2000" b="1">
                <a:solidFill>
                  <a:srgbClr val="990000"/>
                </a:solidFill>
                <a:latin typeface="Calibri"/>
                <a:ea typeface="Calibri"/>
                <a:cs typeface="Calibri"/>
                <a:sym typeface="Calibri"/>
              </a:rPr>
              <a:t>Use graph structures as the supervision!</a:t>
            </a:r>
            <a:endParaRPr sz="2000" b="1">
              <a:solidFill>
                <a:srgbClr val="990000"/>
              </a:solidFill>
              <a:latin typeface="Calibri"/>
              <a:ea typeface="Calibri"/>
              <a:cs typeface="Calibri"/>
              <a:sym typeface="Calibri"/>
            </a:endParaRPr>
          </a:p>
          <a:p>
            <a:pPr marL="1371600" lvl="2"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Node centrality</a:t>
            </a:r>
            <a:endParaRPr sz="2000">
              <a:solidFill>
                <a:schemeClr val="dk1"/>
              </a:solidFill>
              <a:latin typeface="Calibri"/>
              <a:ea typeface="Calibri"/>
              <a:cs typeface="Calibri"/>
              <a:sym typeface="Calibri"/>
            </a:endParaRPr>
          </a:p>
          <a:p>
            <a:pPr marL="1371600" lvl="2"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Clustering coefficient</a:t>
            </a:r>
            <a:endParaRPr sz="2000">
              <a:solidFill>
                <a:schemeClr val="dk1"/>
              </a:solidFill>
              <a:latin typeface="Calibri"/>
              <a:ea typeface="Calibri"/>
              <a:cs typeface="Calibri"/>
              <a:sym typeface="Calibri"/>
            </a:endParaRPr>
          </a:p>
          <a:p>
            <a:pPr marL="1371600" lvl="2"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Node similarity (DeepWalk, node2vec)</a:t>
            </a:r>
            <a:endParaRPr sz="2000">
              <a:solidFill>
                <a:schemeClr val="dk1"/>
              </a:solidFill>
              <a:latin typeface="Calibri"/>
              <a:ea typeface="Calibri"/>
              <a:cs typeface="Calibri"/>
              <a:sym typeface="Calibri"/>
            </a:endParaRPr>
          </a:p>
        </p:txBody>
      </p:sp>
      <p:sp>
        <p:nvSpPr>
          <p:cNvPr id="257" name="Google Shape;257;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pic>
        <p:nvPicPr>
          <p:cNvPr id="67" name="Google Shape;67;p14"/>
          <p:cNvPicPr preferRelativeResize="0"/>
          <p:nvPr/>
        </p:nvPicPr>
        <p:blipFill>
          <a:blip r:embed="rId3">
            <a:alphaModFix/>
          </a:blip>
          <a:stretch>
            <a:fillRect/>
          </a:stretch>
        </p:blipFill>
        <p:spPr>
          <a:xfrm>
            <a:off x="1085275" y="1735850"/>
            <a:ext cx="6973448" cy="3225225"/>
          </a:xfrm>
          <a:prstGeom prst="rect">
            <a:avLst/>
          </a:prstGeom>
          <a:noFill/>
          <a:ln>
            <a:noFill/>
          </a:ln>
        </p:spPr>
      </p:pic>
      <p:sp>
        <p:nvSpPr>
          <p:cNvPr id="68" name="Google Shape;68;p14"/>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9" name="Google Shape;69;p14"/>
          <p:cNvPicPr preferRelativeResize="0"/>
          <p:nvPr/>
        </p:nvPicPr>
        <p:blipFill>
          <a:blip r:embed="rId4">
            <a:alphaModFix/>
          </a:blip>
          <a:stretch>
            <a:fillRect/>
          </a:stretch>
        </p:blipFill>
        <p:spPr>
          <a:xfrm rot="2479508">
            <a:off x="7953462" y="59473"/>
            <a:ext cx="775050" cy="859357"/>
          </a:xfrm>
          <a:prstGeom prst="rect">
            <a:avLst/>
          </a:prstGeom>
          <a:noFill/>
          <a:ln>
            <a:noFill/>
          </a:ln>
        </p:spPr>
      </p:pic>
      <p:sp>
        <p:nvSpPr>
          <p:cNvPr id="70" name="Google Shape;70;p14"/>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Recap: Graph Neural Network Overview</a:t>
            </a:r>
            <a:endParaRPr sz="3000" b="1">
              <a:solidFill>
                <a:schemeClr val="lt1"/>
              </a:solidFill>
              <a:latin typeface="Calibri"/>
              <a:ea typeface="Calibri"/>
              <a:cs typeface="Calibri"/>
              <a:sym typeface="Calibri"/>
            </a:endParaRPr>
          </a:p>
        </p:txBody>
      </p:sp>
      <p:sp>
        <p:nvSpPr>
          <p:cNvPr id="71" name="Google Shape;71;p14"/>
          <p:cNvSpPr txBox="1"/>
          <p:nvPr/>
        </p:nvSpPr>
        <p:spPr>
          <a:xfrm>
            <a:off x="464100" y="1067725"/>
            <a:ext cx="8372100" cy="29574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Graph neural networks consist of multiple permutation equivariant / invariant functions.</a:t>
            </a:r>
            <a:endParaRPr sz="2000" b="1">
              <a:solidFill>
                <a:schemeClr val="dk1"/>
              </a:solidFill>
              <a:latin typeface="Calibri"/>
              <a:ea typeface="Calibri"/>
              <a:cs typeface="Calibri"/>
              <a:sym typeface="Calibri"/>
            </a:endParaRPr>
          </a:p>
        </p:txBody>
      </p:sp>
      <p:sp>
        <p:nvSpPr>
          <p:cNvPr id="72" name="Google Shape;72;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5"/>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8" name="Google Shape;78;p15"/>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79" name="Google Shape;79;p15"/>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From Images to Graphs</a:t>
            </a:r>
            <a:endParaRPr sz="3000" b="1">
              <a:solidFill>
                <a:schemeClr val="lt1"/>
              </a:solidFill>
              <a:latin typeface="Calibri"/>
              <a:ea typeface="Calibri"/>
              <a:cs typeface="Calibri"/>
              <a:sym typeface="Calibri"/>
            </a:endParaRPr>
          </a:p>
        </p:txBody>
      </p:sp>
      <p:sp>
        <p:nvSpPr>
          <p:cNvPr id="80" name="Google Shape;80;p15"/>
          <p:cNvSpPr txBox="1"/>
          <p:nvPr/>
        </p:nvSpPr>
        <p:spPr>
          <a:xfrm>
            <a:off x="464100" y="1067725"/>
            <a:ext cx="8372100" cy="17217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Single convolutional neural network layer with 3x3 kernel:</a:t>
            </a:r>
            <a:endParaRPr sz="2000" b="1">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Idea: </a:t>
            </a:r>
            <a:r>
              <a:rPr lang="zh-TW" sz="2000">
                <a:solidFill>
                  <a:schemeClr val="dk1"/>
                </a:solidFill>
                <a:latin typeface="Calibri"/>
                <a:ea typeface="Calibri"/>
                <a:cs typeface="Calibri"/>
                <a:sym typeface="Calibri"/>
              </a:rPr>
              <a:t>transform information on neighbors and combine it.</a:t>
            </a:r>
            <a:endParaRPr sz="200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Transform “messages” </a:t>
            </a:r>
            <a:r>
              <a:rPr lang="zh-TW" sz="2000" b="1">
                <a:solidFill>
                  <a:schemeClr val="dk1"/>
                </a:solidFill>
                <a:latin typeface="Cambria Math"/>
                <a:ea typeface="Cambria Math"/>
                <a:cs typeface="Cambria Math"/>
                <a:sym typeface="Cambria Math"/>
              </a:rPr>
              <a:t>hi</a:t>
            </a:r>
            <a:r>
              <a:rPr lang="zh-TW" sz="2000">
                <a:solidFill>
                  <a:schemeClr val="dk1"/>
                </a:solidFill>
                <a:latin typeface="Calibri"/>
                <a:ea typeface="Calibri"/>
                <a:cs typeface="Calibri"/>
                <a:sym typeface="Calibri"/>
              </a:rPr>
              <a:t> from neighbors: </a:t>
            </a:r>
            <a:r>
              <a:rPr lang="zh-TW" sz="2000" b="1">
                <a:solidFill>
                  <a:schemeClr val="dk1"/>
                </a:solidFill>
                <a:latin typeface="Cambria Math"/>
                <a:ea typeface="Cambria Math"/>
                <a:cs typeface="Cambria Math"/>
                <a:sym typeface="Cambria Math"/>
              </a:rPr>
              <a:t>W * hi</a:t>
            </a:r>
            <a:endParaRPr sz="2000" b="1">
              <a:solidFill>
                <a:schemeClr val="dk1"/>
              </a:solidFill>
              <a:latin typeface="Cambria Math"/>
              <a:ea typeface="Cambria Math"/>
              <a:cs typeface="Cambria Math"/>
              <a:sym typeface="Cambria Math"/>
            </a:endParaRPr>
          </a:p>
          <a:p>
            <a:pPr marL="914400" lvl="1" indent="-355600" algn="l" rtl="0">
              <a:lnSpc>
                <a:spcPct val="115000"/>
              </a:lnSpc>
              <a:spcBef>
                <a:spcPts val="0"/>
              </a:spcBef>
              <a:spcAft>
                <a:spcPts val="0"/>
              </a:spcAft>
              <a:buClr>
                <a:schemeClr val="dk1"/>
              </a:buClr>
              <a:buSzPts val="2000"/>
              <a:buFont typeface="Cambria Math"/>
              <a:buChar char="○"/>
            </a:pPr>
            <a:r>
              <a:rPr lang="zh-TW" sz="2000">
                <a:solidFill>
                  <a:schemeClr val="dk1"/>
                </a:solidFill>
                <a:latin typeface="Calibri"/>
                <a:ea typeface="Calibri"/>
                <a:cs typeface="Calibri"/>
                <a:sym typeface="Calibri"/>
              </a:rPr>
              <a:t>Add them up: </a:t>
            </a:r>
            <a:r>
              <a:rPr lang="zh-TW" sz="2000" b="1">
                <a:solidFill>
                  <a:schemeClr val="dk1"/>
                </a:solidFill>
                <a:latin typeface="Cambria Math"/>
                <a:ea typeface="Cambria Math"/>
                <a:cs typeface="Cambria Math"/>
                <a:sym typeface="Cambria Math"/>
              </a:rPr>
              <a:t>∑ W * hi</a:t>
            </a:r>
            <a:endParaRPr sz="2000" b="1">
              <a:solidFill>
                <a:schemeClr val="dk1"/>
              </a:solidFill>
              <a:latin typeface="Cambria Math"/>
              <a:ea typeface="Cambria Math"/>
              <a:cs typeface="Cambria Math"/>
              <a:sym typeface="Cambria Math"/>
            </a:endParaRPr>
          </a:p>
        </p:txBody>
      </p:sp>
      <p:sp>
        <p:nvSpPr>
          <p:cNvPr id="81" name="Google Shape;8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3</a:t>
            </a:fld>
            <a:endParaRPr/>
          </a:p>
        </p:txBody>
      </p:sp>
      <p:pic>
        <p:nvPicPr>
          <p:cNvPr id="82" name="Google Shape;82;p15"/>
          <p:cNvPicPr preferRelativeResize="0"/>
          <p:nvPr/>
        </p:nvPicPr>
        <p:blipFill>
          <a:blip r:embed="rId4">
            <a:alphaModFix/>
          </a:blip>
          <a:stretch>
            <a:fillRect/>
          </a:stretch>
        </p:blipFill>
        <p:spPr>
          <a:xfrm>
            <a:off x="2166325" y="2789426"/>
            <a:ext cx="1510600" cy="2140000"/>
          </a:xfrm>
          <a:prstGeom prst="rect">
            <a:avLst/>
          </a:prstGeom>
          <a:noFill/>
          <a:ln>
            <a:noFill/>
          </a:ln>
        </p:spPr>
      </p:pic>
      <p:pic>
        <p:nvPicPr>
          <p:cNvPr id="83" name="Google Shape;83;p15"/>
          <p:cNvPicPr preferRelativeResize="0"/>
          <p:nvPr/>
        </p:nvPicPr>
        <p:blipFill>
          <a:blip r:embed="rId5">
            <a:alphaModFix/>
          </a:blip>
          <a:stretch>
            <a:fillRect/>
          </a:stretch>
        </p:blipFill>
        <p:spPr>
          <a:xfrm>
            <a:off x="4719650" y="2571750"/>
            <a:ext cx="2075539" cy="23135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9" name="Google Shape;89;p16"/>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90" name="Google Shape;90;p16"/>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Graph Convolutional Networks</a:t>
            </a:r>
            <a:endParaRPr sz="3000" b="1">
              <a:solidFill>
                <a:schemeClr val="lt1"/>
              </a:solidFill>
              <a:latin typeface="Calibri"/>
              <a:ea typeface="Calibri"/>
              <a:cs typeface="Calibri"/>
              <a:sym typeface="Calibri"/>
            </a:endParaRPr>
          </a:p>
        </p:txBody>
      </p:sp>
      <p:sp>
        <p:nvSpPr>
          <p:cNvPr id="91" name="Google Shape;91;p16"/>
          <p:cNvSpPr txBox="1"/>
          <p:nvPr/>
        </p:nvSpPr>
        <p:spPr>
          <a:xfrm>
            <a:off x="464100" y="1067725"/>
            <a:ext cx="8372100" cy="1225200"/>
          </a:xfrm>
          <a:prstGeom prst="rect">
            <a:avLst/>
          </a:prstGeom>
          <a:noFill/>
          <a:ln>
            <a:noFill/>
          </a:ln>
        </p:spPr>
        <p:txBody>
          <a:bodyPr spcFirstLastPara="1" wrap="square" lIns="91425" tIns="91425" rIns="91425" bIns="91425" anchor="t" anchorCtr="0">
            <a:normAutofit lnSpcReduction="20000"/>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Idea: </a:t>
            </a:r>
            <a:r>
              <a:rPr lang="zh-TW" sz="2000">
                <a:solidFill>
                  <a:schemeClr val="dk1"/>
                </a:solidFill>
                <a:latin typeface="Calibri"/>
                <a:ea typeface="Calibri"/>
                <a:cs typeface="Calibri"/>
                <a:sym typeface="Calibri"/>
              </a:rPr>
              <a:t>Node’s neighborhood defines a computation graph</a:t>
            </a:r>
            <a:endParaRPr sz="2000">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zh-TW" sz="2000" b="1">
                <a:solidFill>
                  <a:srgbClr val="1155CC"/>
                </a:solidFill>
                <a:latin typeface="Calibri"/>
                <a:ea typeface="Calibri"/>
                <a:cs typeface="Calibri"/>
                <a:sym typeface="Calibri"/>
              </a:rPr>
              <a:t>→ Learn how to propagate information across the graph to compute node features</a:t>
            </a:r>
            <a:endParaRPr sz="2000" b="1">
              <a:solidFill>
                <a:srgbClr val="1155CC"/>
              </a:solidFill>
              <a:latin typeface="Calibri"/>
              <a:ea typeface="Calibri"/>
              <a:cs typeface="Calibri"/>
              <a:sym typeface="Calibri"/>
            </a:endParaRPr>
          </a:p>
        </p:txBody>
      </p:sp>
      <p:sp>
        <p:nvSpPr>
          <p:cNvPr id="92" name="Google Shape;92;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4</a:t>
            </a:fld>
            <a:endParaRPr/>
          </a:p>
        </p:txBody>
      </p:sp>
      <p:pic>
        <p:nvPicPr>
          <p:cNvPr id="93" name="Google Shape;93;p16"/>
          <p:cNvPicPr preferRelativeResize="0"/>
          <p:nvPr/>
        </p:nvPicPr>
        <p:blipFill>
          <a:blip r:embed="rId4">
            <a:alphaModFix/>
          </a:blip>
          <a:stretch>
            <a:fillRect/>
          </a:stretch>
        </p:blipFill>
        <p:spPr>
          <a:xfrm>
            <a:off x="1922625" y="2229650"/>
            <a:ext cx="4687169" cy="2641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7"/>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17"/>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00" name="Google Shape;100;p17"/>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dirty="0">
                <a:solidFill>
                  <a:schemeClr val="lt1"/>
                </a:solidFill>
                <a:latin typeface="Calibri"/>
                <a:ea typeface="Calibri"/>
                <a:cs typeface="Calibri"/>
                <a:sym typeface="Calibri"/>
              </a:rPr>
              <a:t>Idea: Aggregate Neighbors</a:t>
            </a:r>
            <a:endParaRPr sz="3000" b="1" dirty="0">
              <a:solidFill>
                <a:schemeClr val="lt1"/>
              </a:solidFill>
              <a:latin typeface="Calibri"/>
              <a:ea typeface="Calibri"/>
              <a:cs typeface="Calibri"/>
              <a:sym typeface="Calibri"/>
            </a:endParaRPr>
          </a:p>
        </p:txBody>
      </p:sp>
      <p:sp>
        <p:nvSpPr>
          <p:cNvPr id="101" name="Google Shape;101;p17"/>
          <p:cNvSpPr txBox="1"/>
          <p:nvPr/>
        </p:nvSpPr>
        <p:spPr>
          <a:xfrm>
            <a:off x="464100" y="1067725"/>
            <a:ext cx="8372100" cy="14079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Key idea: </a:t>
            </a:r>
            <a:r>
              <a:rPr lang="zh-TW" sz="2000">
                <a:solidFill>
                  <a:schemeClr val="dk1"/>
                </a:solidFill>
                <a:latin typeface="Calibri"/>
                <a:ea typeface="Calibri"/>
                <a:cs typeface="Calibri"/>
                <a:sym typeface="Calibri"/>
              </a:rPr>
              <a:t>Generate node embeddings based on local network neighborhoods</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Intuition:</a:t>
            </a:r>
            <a:r>
              <a:rPr lang="zh-TW" sz="2000">
                <a:solidFill>
                  <a:schemeClr val="dk1"/>
                </a:solidFill>
                <a:latin typeface="Calibri"/>
                <a:ea typeface="Calibri"/>
                <a:cs typeface="Calibri"/>
                <a:sym typeface="Calibri"/>
              </a:rPr>
              <a:t> Neighboring information is aggregated using neural networks</a:t>
            </a:r>
            <a:endParaRPr sz="2000">
              <a:solidFill>
                <a:schemeClr val="dk1"/>
              </a:solidFill>
              <a:latin typeface="Calibri"/>
              <a:ea typeface="Calibri"/>
              <a:cs typeface="Calibri"/>
              <a:sym typeface="Calibri"/>
            </a:endParaRPr>
          </a:p>
        </p:txBody>
      </p:sp>
      <p:sp>
        <p:nvSpPr>
          <p:cNvPr id="102" name="Google Shape;102;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5</a:t>
            </a:fld>
            <a:endParaRPr/>
          </a:p>
        </p:txBody>
      </p:sp>
      <p:pic>
        <p:nvPicPr>
          <p:cNvPr id="103" name="Google Shape;103;p17"/>
          <p:cNvPicPr preferRelativeResize="0"/>
          <p:nvPr/>
        </p:nvPicPr>
        <p:blipFill>
          <a:blip r:embed="rId4">
            <a:alphaModFix/>
          </a:blip>
          <a:stretch>
            <a:fillRect/>
          </a:stretch>
        </p:blipFill>
        <p:spPr>
          <a:xfrm>
            <a:off x="1260350" y="2724150"/>
            <a:ext cx="2118200" cy="2201625"/>
          </a:xfrm>
          <a:prstGeom prst="rect">
            <a:avLst/>
          </a:prstGeom>
          <a:noFill/>
          <a:ln>
            <a:noFill/>
          </a:ln>
        </p:spPr>
      </p:pic>
      <p:pic>
        <p:nvPicPr>
          <p:cNvPr id="104" name="Google Shape;104;p17"/>
          <p:cNvPicPr preferRelativeResize="0"/>
          <p:nvPr/>
        </p:nvPicPr>
        <p:blipFill>
          <a:blip r:embed="rId5">
            <a:alphaModFix/>
          </a:blip>
          <a:stretch>
            <a:fillRect/>
          </a:stretch>
        </p:blipFill>
        <p:spPr>
          <a:xfrm>
            <a:off x="4201125" y="2214675"/>
            <a:ext cx="3396975" cy="2664300"/>
          </a:xfrm>
          <a:prstGeom prst="rect">
            <a:avLst/>
          </a:prstGeom>
          <a:noFill/>
          <a:ln>
            <a:noFill/>
          </a:ln>
        </p:spPr>
      </p:pic>
      <p:sp>
        <p:nvSpPr>
          <p:cNvPr id="105" name="Google Shape;105;p17"/>
          <p:cNvSpPr txBox="1"/>
          <p:nvPr/>
        </p:nvSpPr>
        <p:spPr>
          <a:xfrm>
            <a:off x="6138175" y="2305850"/>
            <a:ext cx="67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b="1">
                <a:solidFill>
                  <a:srgbClr val="CC0000"/>
                </a:solidFill>
              </a:rPr>
              <a:t>NN</a:t>
            </a:r>
            <a:endParaRPr b="1">
              <a:solidFill>
                <a:srgbClr val="CC0000"/>
              </a:solidFill>
            </a:endParaRPr>
          </a:p>
        </p:txBody>
      </p:sp>
      <p:sp>
        <p:nvSpPr>
          <p:cNvPr id="106" name="Google Shape;106;p17"/>
          <p:cNvSpPr txBox="1"/>
          <p:nvPr/>
        </p:nvSpPr>
        <p:spPr>
          <a:xfrm>
            <a:off x="4660450" y="2942175"/>
            <a:ext cx="67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b="1">
                <a:solidFill>
                  <a:srgbClr val="CC0000"/>
                </a:solidFill>
              </a:rPr>
              <a:t>NN</a:t>
            </a:r>
            <a:endParaRPr b="1">
              <a:solidFill>
                <a:srgbClr val="CC0000"/>
              </a:solidFill>
            </a:endParaRPr>
          </a:p>
        </p:txBody>
      </p:sp>
      <p:sp>
        <p:nvSpPr>
          <p:cNvPr id="107" name="Google Shape;107;p17"/>
          <p:cNvSpPr txBox="1"/>
          <p:nvPr/>
        </p:nvSpPr>
        <p:spPr>
          <a:xfrm>
            <a:off x="6290150" y="3158275"/>
            <a:ext cx="67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b="1">
                <a:solidFill>
                  <a:srgbClr val="CC0000"/>
                </a:solidFill>
              </a:rPr>
              <a:t>NN</a:t>
            </a:r>
            <a:endParaRPr b="1">
              <a:solidFill>
                <a:srgbClr val="CC0000"/>
              </a:solidFill>
            </a:endParaRPr>
          </a:p>
        </p:txBody>
      </p:sp>
      <p:sp>
        <p:nvSpPr>
          <p:cNvPr id="108" name="Google Shape;108;p17"/>
          <p:cNvSpPr txBox="1"/>
          <p:nvPr/>
        </p:nvSpPr>
        <p:spPr>
          <a:xfrm>
            <a:off x="6290150" y="4010700"/>
            <a:ext cx="6750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b="1">
                <a:solidFill>
                  <a:srgbClr val="CC0000"/>
                </a:solidFill>
              </a:rPr>
              <a:t>NN</a:t>
            </a:r>
            <a:endParaRPr b="1">
              <a:solidFill>
                <a:srgbClr val="CC0000"/>
              </a:solidFill>
            </a:endParaRPr>
          </a:p>
        </p:txBody>
      </p:sp>
      <p:sp>
        <p:nvSpPr>
          <p:cNvPr id="109" name="Google Shape;109;p17"/>
          <p:cNvSpPr txBox="1"/>
          <p:nvPr/>
        </p:nvSpPr>
        <p:spPr>
          <a:xfrm>
            <a:off x="4431650" y="4546975"/>
            <a:ext cx="29418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b="1"/>
              <a:t>Computational Graph</a:t>
            </a:r>
            <a:endParaRPr b="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8"/>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5" name="Google Shape;115;p18"/>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16" name="Google Shape;116;p18"/>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Idea: Aggregate Neighbors</a:t>
            </a:r>
            <a:endParaRPr sz="3000" b="1">
              <a:solidFill>
                <a:schemeClr val="lt1"/>
              </a:solidFill>
              <a:latin typeface="Calibri"/>
              <a:ea typeface="Calibri"/>
              <a:cs typeface="Calibri"/>
              <a:sym typeface="Calibri"/>
            </a:endParaRPr>
          </a:p>
        </p:txBody>
      </p:sp>
      <p:sp>
        <p:nvSpPr>
          <p:cNvPr id="117" name="Google Shape;117;p18"/>
          <p:cNvSpPr txBox="1"/>
          <p:nvPr/>
        </p:nvSpPr>
        <p:spPr>
          <a:xfrm>
            <a:off x="464100" y="1143925"/>
            <a:ext cx="8372100" cy="14079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Network neighborhood defines a computation graph</a:t>
            </a:r>
            <a:endParaRPr sz="2000" b="1">
              <a:solidFill>
                <a:schemeClr val="dk1"/>
              </a:solidFill>
              <a:latin typeface="Calibri"/>
              <a:ea typeface="Calibri"/>
              <a:cs typeface="Calibri"/>
              <a:sym typeface="Calibri"/>
            </a:endParaRPr>
          </a:p>
          <a:p>
            <a:pPr marL="0" lvl="0" indent="0" algn="l" rtl="0">
              <a:lnSpc>
                <a:spcPct val="115000"/>
              </a:lnSpc>
              <a:spcBef>
                <a:spcPts val="1200"/>
              </a:spcBef>
              <a:spcAft>
                <a:spcPts val="1200"/>
              </a:spcAft>
              <a:buNone/>
            </a:pPr>
            <a:r>
              <a:rPr lang="zh-TW" sz="2000" b="1">
                <a:solidFill>
                  <a:srgbClr val="1155CC"/>
                </a:solidFill>
                <a:latin typeface="Calibri"/>
                <a:ea typeface="Calibri"/>
                <a:cs typeface="Calibri"/>
                <a:sym typeface="Calibri"/>
              </a:rPr>
              <a:t>→  Every node defines a computation graph based on its neighboorhood.</a:t>
            </a:r>
            <a:endParaRPr sz="2000" b="1">
              <a:solidFill>
                <a:srgbClr val="1155CC"/>
              </a:solidFill>
              <a:latin typeface="Calibri"/>
              <a:ea typeface="Calibri"/>
              <a:cs typeface="Calibri"/>
              <a:sym typeface="Calibri"/>
            </a:endParaRPr>
          </a:p>
        </p:txBody>
      </p:sp>
      <p:sp>
        <p:nvSpPr>
          <p:cNvPr id="118" name="Google Shape;118;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6</a:t>
            </a:fld>
            <a:endParaRPr/>
          </a:p>
        </p:txBody>
      </p:sp>
      <p:pic>
        <p:nvPicPr>
          <p:cNvPr id="119" name="Google Shape;119;p18"/>
          <p:cNvPicPr preferRelativeResize="0"/>
          <p:nvPr/>
        </p:nvPicPr>
        <p:blipFill>
          <a:blip r:embed="rId4">
            <a:alphaModFix/>
          </a:blip>
          <a:stretch>
            <a:fillRect/>
          </a:stretch>
        </p:blipFill>
        <p:spPr>
          <a:xfrm>
            <a:off x="2139200" y="2571749"/>
            <a:ext cx="6144197" cy="2150026"/>
          </a:xfrm>
          <a:prstGeom prst="rect">
            <a:avLst/>
          </a:prstGeom>
          <a:noFill/>
          <a:ln>
            <a:noFill/>
          </a:ln>
        </p:spPr>
      </p:pic>
      <p:pic>
        <p:nvPicPr>
          <p:cNvPr id="120" name="Google Shape;120;p18"/>
          <p:cNvPicPr preferRelativeResize="0"/>
          <p:nvPr/>
        </p:nvPicPr>
        <p:blipFill>
          <a:blip r:embed="rId5">
            <a:alphaModFix/>
          </a:blip>
          <a:stretch>
            <a:fillRect/>
          </a:stretch>
        </p:blipFill>
        <p:spPr>
          <a:xfrm>
            <a:off x="464100" y="2878776"/>
            <a:ext cx="1268401" cy="11828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9"/>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6" name="Google Shape;126;p19"/>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27" name="Google Shape;127;p19"/>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Receptive Field in GNN </a:t>
            </a:r>
            <a:endParaRPr sz="3000" b="1">
              <a:solidFill>
                <a:schemeClr val="lt1"/>
              </a:solidFill>
              <a:latin typeface="Calibri"/>
              <a:ea typeface="Calibri"/>
              <a:cs typeface="Calibri"/>
              <a:sym typeface="Calibri"/>
            </a:endParaRPr>
          </a:p>
        </p:txBody>
      </p:sp>
      <p:sp>
        <p:nvSpPr>
          <p:cNvPr id="128" name="Google Shape;128;p19"/>
          <p:cNvSpPr txBox="1"/>
          <p:nvPr/>
        </p:nvSpPr>
        <p:spPr>
          <a:xfrm>
            <a:off x="311700" y="1067725"/>
            <a:ext cx="8709600" cy="33042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Deeper model (more layers) can have bigger receptive field → </a:t>
            </a:r>
            <a:r>
              <a:rPr lang="zh-TW" sz="2000" b="1">
                <a:solidFill>
                  <a:schemeClr val="dk1"/>
                </a:solidFill>
                <a:latin typeface="Calibri"/>
                <a:ea typeface="Calibri"/>
                <a:cs typeface="Calibri"/>
                <a:sym typeface="Calibri"/>
              </a:rPr>
              <a:t>Deep Encoder</a:t>
            </a:r>
            <a:endParaRPr sz="2000" b="1">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Nodes have embedding at each layer</a:t>
            </a:r>
            <a:endParaRPr sz="200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Layer-0 embedding of node v is it’s input feature,</a:t>
            </a:r>
            <a:endParaRPr sz="2000">
              <a:solidFill>
                <a:schemeClr val="dk1"/>
              </a:solidFill>
              <a:latin typeface="Calibri"/>
              <a:ea typeface="Calibri"/>
              <a:cs typeface="Calibri"/>
              <a:sym typeface="Calibri"/>
            </a:endParaRPr>
          </a:p>
          <a:p>
            <a:pPr marL="914400" lvl="1" indent="-355600" algn="l" rtl="0">
              <a:lnSpc>
                <a:spcPct val="115000"/>
              </a:lnSpc>
              <a:spcBef>
                <a:spcPts val="0"/>
              </a:spcBef>
              <a:spcAft>
                <a:spcPts val="0"/>
              </a:spcAft>
              <a:buClr>
                <a:schemeClr val="dk1"/>
              </a:buClr>
              <a:buSzPts val="2000"/>
              <a:buFont typeface="Calibri"/>
              <a:buChar char="○"/>
            </a:pPr>
            <a:r>
              <a:rPr lang="zh-TW" sz="2000">
                <a:solidFill>
                  <a:schemeClr val="dk1"/>
                </a:solidFill>
                <a:latin typeface="Calibri"/>
                <a:ea typeface="Calibri"/>
                <a:cs typeface="Calibri"/>
                <a:sym typeface="Calibri"/>
              </a:rPr>
              <a:t>Layer-k embedding gets information from nodes that are k hops away </a:t>
            </a:r>
            <a:endParaRPr sz="2000">
              <a:solidFill>
                <a:schemeClr val="dk1"/>
              </a:solidFill>
              <a:latin typeface="Calibri"/>
              <a:ea typeface="Calibri"/>
              <a:cs typeface="Calibri"/>
              <a:sym typeface="Calibri"/>
            </a:endParaRPr>
          </a:p>
        </p:txBody>
      </p:sp>
      <p:sp>
        <p:nvSpPr>
          <p:cNvPr id="129" name="Google Shape;129;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7</a:t>
            </a:fld>
            <a:endParaRPr/>
          </a:p>
        </p:txBody>
      </p:sp>
      <p:pic>
        <p:nvPicPr>
          <p:cNvPr id="130" name="Google Shape;130;p19"/>
          <p:cNvPicPr preferRelativeResize="0"/>
          <p:nvPr/>
        </p:nvPicPr>
        <p:blipFill>
          <a:blip r:embed="rId4">
            <a:alphaModFix/>
          </a:blip>
          <a:stretch>
            <a:fillRect/>
          </a:stretch>
        </p:blipFill>
        <p:spPr>
          <a:xfrm>
            <a:off x="6442625" y="1883425"/>
            <a:ext cx="348150" cy="301725"/>
          </a:xfrm>
          <a:prstGeom prst="rect">
            <a:avLst/>
          </a:prstGeom>
          <a:noFill/>
          <a:ln>
            <a:noFill/>
          </a:ln>
        </p:spPr>
      </p:pic>
      <p:pic>
        <p:nvPicPr>
          <p:cNvPr id="131" name="Google Shape;131;p19"/>
          <p:cNvPicPr preferRelativeResize="0"/>
          <p:nvPr/>
        </p:nvPicPr>
        <p:blipFill>
          <a:blip r:embed="rId5">
            <a:alphaModFix/>
          </a:blip>
          <a:stretch>
            <a:fillRect/>
          </a:stretch>
        </p:blipFill>
        <p:spPr>
          <a:xfrm>
            <a:off x="1075775" y="2728675"/>
            <a:ext cx="2118200" cy="2201625"/>
          </a:xfrm>
          <a:prstGeom prst="rect">
            <a:avLst/>
          </a:prstGeom>
          <a:noFill/>
          <a:ln>
            <a:noFill/>
          </a:ln>
        </p:spPr>
      </p:pic>
      <p:pic>
        <p:nvPicPr>
          <p:cNvPr id="132" name="Google Shape;132;p19"/>
          <p:cNvPicPr preferRelativeResize="0"/>
          <p:nvPr/>
        </p:nvPicPr>
        <p:blipFill>
          <a:blip r:embed="rId6">
            <a:alphaModFix/>
          </a:blip>
          <a:stretch>
            <a:fillRect/>
          </a:stretch>
        </p:blipFill>
        <p:spPr>
          <a:xfrm>
            <a:off x="4375125" y="2646425"/>
            <a:ext cx="3695925" cy="2366125"/>
          </a:xfrm>
          <a:prstGeom prst="rect">
            <a:avLst/>
          </a:prstGeom>
          <a:noFill/>
          <a:ln>
            <a:noFill/>
          </a:ln>
        </p:spPr>
      </p:pic>
      <p:sp>
        <p:nvSpPr>
          <p:cNvPr id="133" name="Google Shape;133;p19"/>
          <p:cNvSpPr txBox="1"/>
          <p:nvPr/>
        </p:nvSpPr>
        <p:spPr>
          <a:xfrm>
            <a:off x="4821575" y="4049425"/>
            <a:ext cx="52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2100" b="1">
                <a:solidFill>
                  <a:srgbClr val="FF0000"/>
                </a:solidFill>
              </a:rPr>
              <a:t>?</a:t>
            </a:r>
            <a:endParaRPr sz="2100" b="1">
              <a:solidFill>
                <a:srgbClr val="FF0000"/>
              </a:solidFill>
            </a:endParaRPr>
          </a:p>
        </p:txBody>
      </p:sp>
      <p:sp>
        <p:nvSpPr>
          <p:cNvPr id="134" name="Google Shape;134;p19"/>
          <p:cNvSpPr txBox="1"/>
          <p:nvPr/>
        </p:nvSpPr>
        <p:spPr>
          <a:xfrm>
            <a:off x="6218225" y="4155325"/>
            <a:ext cx="5292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zh-TW" sz="2100" b="1">
                <a:solidFill>
                  <a:srgbClr val="FF0000"/>
                </a:solidFill>
              </a:rPr>
              <a:t>?</a:t>
            </a:r>
            <a:endParaRPr sz="2100" b="1">
              <a:solidFill>
                <a:srgbClr val="FF0000"/>
              </a:solidFill>
            </a:endParaRPr>
          </a:p>
        </p:txBody>
      </p:sp>
      <p:sp>
        <p:nvSpPr>
          <p:cNvPr id="135" name="Google Shape;135;p19"/>
          <p:cNvSpPr txBox="1"/>
          <p:nvPr/>
        </p:nvSpPr>
        <p:spPr>
          <a:xfrm>
            <a:off x="3275050" y="2978675"/>
            <a:ext cx="2372400" cy="415500"/>
          </a:xfrm>
          <a:prstGeom prst="rect">
            <a:avLst/>
          </a:prstGeom>
          <a:noFill/>
          <a:ln>
            <a:noFill/>
          </a:ln>
        </p:spPr>
        <p:txBody>
          <a:bodyPr spcFirstLastPara="1" wrap="square" lIns="91425" tIns="91425" rIns="91425" bIns="91425" anchor="t" anchorCtr="0">
            <a:spAutoFit/>
          </a:bodyPr>
          <a:lstStyle/>
          <a:p>
            <a:pPr marL="457200" lvl="0" indent="-323850" algn="l" rtl="0">
              <a:spcBef>
                <a:spcPts val="0"/>
              </a:spcBef>
              <a:spcAft>
                <a:spcPts val="0"/>
              </a:spcAft>
              <a:buSzPts val="1500"/>
              <a:buAutoNum type="arabicParenBoth"/>
            </a:pPr>
            <a:r>
              <a:rPr lang="zh-TW" sz="1500" b="1"/>
              <a:t>average messages</a:t>
            </a:r>
            <a:endParaRPr sz="1500" b="1"/>
          </a:p>
        </p:txBody>
      </p:sp>
      <p:sp>
        <p:nvSpPr>
          <p:cNvPr id="136" name="Google Shape;136;p19"/>
          <p:cNvSpPr txBox="1"/>
          <p:nvPr/>
        </p:nvSpPr>
        <p:spPr>
          <a:xfrm>
            <a:off x="3385800" y="4371925"/>
            <a:ext cx="23724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1500" b="1"/>
              <a:t>(2)    apply NN</a:t>
            </a:r>
            <a:endParaRPr sz="1500"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Effect transition="in" filter="fade">
                                      <p:cBhvr>
                                        <p:cTn id="7" dur="1000"/>
                                        <p:tgtEl>
                                          <p:spTgt spid="134"/>
                                        </p:tgtEl>
                                      </p:cBhvr>
                                    </p:animEffect>
                                  </p:childTnLst>
                                </p:cTn>
                              </p:par>
                              <p:par>
                                <p:cTn id="8" presetID="10" presetClass="entr" presetSubtype="0" fill="hold" nodeType="withEffect">
                                  <p:stCondLst>
                                    <p:cond delay="0"/>
                                  </p:stCondLst>
                                  <p:childTnLst>
                                    <p:set>
                                      <p:cBhvr>
                                        <p:cTn id="9" dur="1" fill="hold">
                                          <p:stCondLst>
                                            <p:cond delay="0"/>
                                          </p:stCondLst>
                                        </p:cTn>
                                        <p:tgtEl>
                                          <p:spTgt spid="133"/>
                                        </p:tgtEl>
                                        <p:attrNameLst>
                                          <p:attrName>style.visibility</p:attrName>
                                        </p:attrNameLst>
                                      </p:cBhvr>
                                      <p:to>
                                        <p:strVal val="visible"/>
                                      </p:to>
                                    </p:set>
                                    <p:animEffect transition="in" filter="fade">
                                      <p:cBhvr>
                                        <p:cTn id="10" dur="1000"/>
                                        <p:tgtEl>
                                          <p:spTgt spid="13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5"/>
                                        </p:tgtEl>
                                        <p:attrNameLst>
                                          <p:attrName>style.visibility</p:attrName>
                                        </p:attrNameLst>
                                      </p:cBhvr>
                                      <p:to>
                                        <p:strVal val="visible"/>
                                      </p:to>
                                    </p:set>
                                    <p:animEffect transition="in" filter="fade">
                                      <p:cBhvr>
                                        <p:cTn id="15" dur="1000"/>
                                        <p:tgtEl>
                                          <p:spTgt spid="135"/>
                                        </p:tgtEl>
                                      </p:cBhvr>
                                    </p:animEffect>
                                  </p:childTnLst>
                                </p:cTn>
                              </p:par>
                              <p:par>
                                <p:cTn id="16" presetID="10" presetClass="entr" presetSubtype="0" fill="hold" nodeType="withEffect">
                                  <p:stCondLst>
                                    <p:cond delay="0"/>
                                  </p:stCondLst>
                                  <p:childTnLst>
                                    <p:set>
                                      <p:cBhvr>
                                        <p:cTn id="17" dur="1" fill="hold">
                                          <p:stCondLst>
                                            <p:cond delay="0"/>
                                          </p:stCondLst>
                                        </p:cTn>
                                        <p:tgtEl>
                                          <p:spTgt spid="136"/>
                                        </p:tgtEl>
                                        <p:attrNameLst>
                                          <p:attrName>style.visibility</p:attrName>
                                        </p:attrNameLst>
                                      </p:cBhvr>
                                      <p:to>
                                        <p:strVal val="visible"/>
                                      </p:to>
                                    </p:set>
                                    <p:animEffect transition="in" filter="fade">
                                      <p:cBhvr>
                                        <p:cTn id="18"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2" name="Google Shape;142;p20"/>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43" name="Google Shape;143;p20"/>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The Math of Graph Convolution</a:t>
            </a:r>
            <a:endParaRPr sz="3000" b="1">
              <a:solidFill>
                <a:schemeClr val="lt1"/>
              </a:solidFill>
              <a:latin typeface="Calibri"/>
              <a:ea typeface="Calibri"/>
              <a:cs typeface="Calibri"/>
              <a:sym typeface="Calibri"/>
            </a:endParaRPr>
          </a:p>
        </p:txBody>
      </p:sp>
      <p:sp>
        <p:nvSpPr>
          <p:cNvPr id="144" name="Google Shape;144;p20"/>
          <p:cNvSpPr txBox="1"/>
          <p:nvPr/>
        </p:nvSpPr>
        <p:spPr>
          <a:xfrm>
            <a:off x="464100" y="991525"/>
            <a:ext cx="8372100" cy="12957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Basic approach: </a:t>
            </a:r>
            <a:r>
              <a:rPr lang="zh-TW" sz="2000">
                <a:solidFill>
                  <a:schemeClr val="dk1"/>
                </a:solidFill>
                <a:latin typeface="Calibri"/>
                <a:ea typeface="Calibri"/>
                <a:cs typeface="Calibri"/>
                <a:sym typeface="Calibri"/>
              </a:rPr>
              <a:t>Average neighbor messages and apply a neural network.</a:t>
            </a:r>
            <a:endParaRPr sz="2000">
              <a:solidFill>
                <a:schemeClr val="dk1"/>
              </a:solidFill>
              <a:latin typeface="Calibri"/>
              <a:ea typeface="Calibri"/>
              <a:cs typeface="Calibri"/>
              <a:sym typeface="Calibri"/>
            </a:endParaRPr>
          </a:p>
          <a:p>
            <a:pPr marL="457200" lvl="0" indent="-355600" algn="l" rtl="0">
              <a:lnSpc>
                <a:spcPct val="115000"/>
              </a:lnSpc>
              <a:spcBef>
                <a:spcPts val="0"/>
              </a:spcBef>
              <a:spcAft>
                <a:spcPts val="0"/>
              </a:spcAft>
              <a:buClr>
                <a:srgbClr val="CC0000"/>
              </a:buClr>
              <a:buSzPts val="2000"/>
              <a:buFont typeface="Calibri"/>
              <a:buChar char="●"/>
            </a:pPr>
            <a:r>
              <a:rPr lang="zh-TW" sz="2000" b="1">
                <a:solidFill>
                  <a:srgbClr val="CC0000"/>
                </a:solidFill>
                <a:latin typeface="Calibri"/>
                <a:ea typeface="Calibri"/>
                <a:cs typeface="Calibri"/>
                <a:sym typeface="Calibri"/>
              </a:rPr>
              <a:t>Summation is a permutation invariant pooling/aggregation!</a:t>
            </a:r>
            <a:endParaRPr sz="2000" b="1">
              <a:solidFill>
                <a:srgbClr val="CC0000"/>
              </a:solidFill>
              <a:latin typeface="Calibri"/>
              <a:ea typeface="Calibri"/>
              <a:cs typeface="Calibri"/>
              <a:sym typeface="Calibri"/>
            </a:endParaRPr>
          </a:p>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Wk </a:t>
            </a:r>
            <a:r>
              <a:rPr lang="zh-TW" sz="2000">
                <a:solidFill>
                  <a:schemeClr val="dk1"/>
                </a:solidFill>
                <a:latin typeface="Calibri"/>
                <a:ea typeface="Calibri"/>
                <a:cs typeface="Calibri"/>
                <a:sym typeface="Calibri"/>
              </a:rPr>
              <a:t>and </a:t>
            </a:r>
            <a:r>
              <a:rPr lang="zh-TW" sz="2000" b="1">
                <a:solidFill>
                  <a:schemeClr val="dk1"/>
                </a:solidFill>
                <a:latin typeface="Calibri"/>
                <a:ea typeface="Calibri"/>
                <a:cs typeface="Calibri"/>
                <a:sym typeface="Calibri"/>
              </a:rPr>
              <a:t>Bk </a:t>
            </a:r>
            <a:r>
              <a:rPr lang="zh-TW" sz="2000">
                <a:solidFill>
                  <a:schemeClr val="dk1"/>
                </a:solidFill>
                <a:latin typeface="Calibri"/>
                <a:ea typeface="Calibri"/>
                <a:cs typeface="Calibri"/>
                <a:sym typeface="Calibri"/>
              </a:rPr>
              <a:t>are trainable weight → what we want to learn</a:t>
            </a:r>
            <a:endParaRPr sz="2000">
              <a:solidFill>
                <a:schemeClr val="dk1"/>
              </a:solidFill>
              <a:latin typeface="Calibri"/>
              <a:ea typeface="Calibri"/>
              <a:cs typeface="Calibri"/>
              <a:sym typeface="Calibri"/>
            </a:endParaRPr>
          </a:p>
        </p:txBody>
      </p:sp>
      <p:sp>
        <p:nvSpPr>
          <p:cNvPr id="145" name="Google Shape;145;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8</a:t>
            </a:fld>
            <a:endParaRPr/>
          </a:p>
        </p:txBody>
      </p:sp>
      <p:pic>
        <p:nvPicPr>
          <p:cNvPr id="146" name="Google Shape;146;p20"/>
          <p:cNvPicPr preferRelativeResize="0"/>
          <p:nvPr/>
        </p:nvPicPr>
        <p:blipFill>
          <a:blip r:embed="rId4">
            <a:alphaModFix/>
          </a:blip>
          <a:stretch>
            <a:fillRect/>
          </a:stretch>
        </p:blipFill>
        <p:spPr>
          <a:xfrm>
            <a:off x="1486425" y="2111125"/>
            <a:ext cx="6025477" cy="29457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1"/>
          <p:cNvSpPr/>
          <p:nvPr/>
        </p:nvSpPr>
        <p:spPr>
          <a:xfrm>
            <a:off x="0" y="0"/>
            <a:ext cx="9144000" cy="887400"/>
          </a:xfrm>
          <a:prstGeom prst="rect">
            <a:avLst/>
          </a:prstGeom>
          <a:solidFill>
            <a:srgbClr val="04376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2" name="Google Shape;152;p21"/>
          <p:cNvPicPr preferRelativeResize="0"/>
          <p:nvPr/>
        </p:nvPicPr>
        <p:blipFill>
          <a:blip r:embed="rId3">
            <a:alphaModFix/>
          </a:blip>
          <a:stretch>
            <a:fillRect/>
          </a:stretch>
        </p:blipFill>
        <p:spPr>
          <a:xfrm rot="2479508">
            <a:off x="7953462" y="59473"/>
            <a:ext cx="775050" cy="859357"/>
          </a:xfrm>
          <a:prstGeom prst="rect">
            <a:avLst/>
          </a:prstGeom>
          <a:noFill/>
          <a:ln>
            <a:noFill/>
          </a:ln>
        </p:spPr>
      </p:pic>
      <p:sp>
        <p:nvSpPr>
          <p:cNvPr id="153" name="Google Shape;153;p21"/>
          <p:cNvSpPr txBox="1"/>
          <p:nvPr/>
        </p:nvSpPr>
        <p:spPr>
          <a:xfrm>
            <a:off x="311700" y="120450"/>
            <a:ext cx="72621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zh-TW" sz="3000" b="1">
                <a:solidFill>
                  <a:schemeClr val="lt1"/>
                </a:solidFill>
                <a:latin typeface="Calibri"/>
                <a:ea typeface="Calibri"/>
                <a:cs typeface="Calibri"/>
                <a:sym typeface="Calibri"/>
              </a:rPr>
              <a:t>Matrix Formulation</a:t>
            </a:r>
            <a:endParaRPr sz="3000" b="1">
              <a:solidFill>
                <a:schemeClr val="lt1"/>
              </a:solidFill>
              <a:latin typeface="Calibri"/>
              <a:ea typeface="Calibri"/>
              <a:cs typeface="Calibri"/>
              <a:sym typeface="Calibri"/>
            </a:endParaRPr>
          </a:p>
        </p:txBody>
      </p:sp>
      <p:sp>
        <p:nvSpPr>
          <p:cNvPr id="154" name="Google Shape;154;p21"/>
          <p:cNvSpPr txBox="1"/>
          <p:nvPr/>
        </p:nvSpPr>
        <p:spPr>
          <a:xfrm>
            <a:off x="387900" y="1067725"/>
            <a:ext cx="8372100" cy="981600"/>
          </a:xfrm>
          <a:prstGeom prst="rect">
            <a:avLst/>
          </a:prstGeom>
          <a:noFill/>
          <a:ln>
            <a:noFill/>
          </a:ln>
        </p:spPr>
        <p:txBody>
          <a:bodyPr spcFirstLastPara="1" wrap="square" lIns="91425" tIns="91425" rIns="91425" bIns="91425" anchor="t" anchorCtr="0">
            <a:normAutofit/>
          </a:bodyPr>
          <a:lstStyle/>
          <a:p>
            <a:pPr marL="457200" lvl="0" indent="-355600" algn="l" rtl="0">
              <a:lnSpc>
                <a:spcPct val="115000"/>
              </a:lnSpc>
              <a:spcBef>
                <a:spcPts val="0"/>
              </a:spcBef>
              <a:spcAft>
                <a:spcPts val="0"/>
              </a:spcAft>
              <a:buClr>
                <a:schemeClr val="dk1"/>
              </a:buClr>
              <a:buSzPts val="2000"/>
              <a:buFont typeface="Calibri"/>
              <a:buChar char="●"/>
            </a:pPr>
            <a:r>
              <a:rPr lang="zh-TW" sz="2000" b="1">
                <a:solidFill>
                  <a:schemeClr val="dk1"/>
                </a:solidFill>
                <a:latin typeface="Calibri"/>
                <a:ea typeface="Calibri"/>
                <a:cs typeface="Calibri"/>
                <a:sym typeface="Calibri"/>
              </a:rPr>
              <a:t>Aggregations can be performed efficiently by matrix operations</a:t>
            </a:r>
            <a:endParaRPr sz="2000" b="1">
              <a:solidFill>
                <a:schemeClr val="dk1"/>
              </a:solidFill>
              <a:latin typeface="Calibri"/>
              <a:ea typeface="Calibri"/>
              <a:cs typeface="Calibri"/>
              <a:sym typeface="Calibri"/>
            </a:endParaRPr>
          </a:p>
        </p:txBody>
      </p:sp>
      <p:sp>
        <p:nvSpPr>
          <p:cNvPr id="155" name="Google Shape;15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US" altLang="zh-TW"/>
              <a:t>9</a:t>
            </a:fld>
            <a:endParaRPr/>
          </a:p>
        </p:txBody>
      </p:sp>
      <p:pic>
        <p:nvPicPr>
          <p:cNvPr id="156" name="Google Shape;156;p21"/>
          <p:cNvPicPr preferRelativeResize="0"/>
          <p:nvPr/>
        </p:nvPicPr>
        <p:blipFill>
          <a:blip r:embed="rId4">
            <a:alphaModFix/>
          </a:blip>
          <a:stretch>
            <a:fillRect/>
          </a:stretch>
        </p:blipFill>
        <p:spPr>
          <a:xfrm>
            <a:off x="894575" y="1607158"/>
            <a:ext cx="3664726" cy="1886792"/>
          </a:xfrm>
          <a:prstGeom prst="rect">
            <a:avLst/>
          </a:prstGeom>
          <a:noFill/>
          <a:ln>
            <a:noFill/>
          </a:ln>
        </p:spPr>
      </p:pic>
      <p:pic>
        <p:nvPicPr>
          <p:cNvPr id="157" name="Google Shape;157;p21"/>
          <p:cNvPicPr preferRelativeResize="0"/>
          <p:nvPr/>
        </p:nvPicPr>
        <p:blipFill>
          <a:blip r:embed="rId5">
            <a:alphaModFix/>
          </a:blip>
          <a:stretch>
            <a:fillRect/>
          </a:stretch>
        </p:blipFill>
        <p:spPr>
          <a:xfrm>
            <a:off x="4873025" y="2153459"/>
            <a:ext cx="3886975" cy="830154"/>
          </a:xfrm>
          <a:prstGeom prst="rect">
            <a:avLst/>
          </a:prstGeom>
          <a:noFill/>
          <a:ln>
            <a:noFill/>
          </a:ln>
        </p:spPr>
      </p:pic>
      <p:pic>
        <p:nvPicPr>
          <p:cNvPr id="158" name="Google Shape;158;p21"/>
          <p:cNvPicPr preferRelativeResize="0"/>
          <p:nvPr/>
        </p:nvPicPr>
        <p:blipFill>
          <a:blip r:embed="rId6">
            <a:alphaModFix/>
          </a:blip>
          <a:stretch>
            <a:fillRect/>
          </a:stretch>
        </p:blipFill>
        <p:spPr>
          <a:xfrm>
            <a:off x="716651" y="3570150"/>
            <a:ext cx="5097598" cy="1414075"/>
          </a:xfrm>
          <a:prstGeom prst="rect">
            <a:avLst/>
          </a:prstGeom>
          <a:noFill/>
          <a:ln>
            <a:noFill/>
          </a:ln>
        </p:spPr>
      </p:pic>
      <p:pic>
        <p:nvPicPr>
          <p:cNvPr id="159" name="Google Shape;159;p21"/>
          <p:cNvPicPr preferRelativeResize="0"/>
          <p:nvPr/>
        </p:nvPicPr>
        <p:blipFill>
          <a:blip r:embed="rId7">
            <a:alphaModFix/>
          </a:blip>
          <a:stretch>
            <a:fillRect/>
          </a:stretch>
        </p:blipFill>
        <p:spPr>
          <a:xfrm>
            <a:off x="5904414" y="3995338"/>
            <a:ext cx="2855585" cy="5637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899</Words>
  <Application>Microsoft Office PowerPoint</Application>
  <PresentationFormat>全屏显示(16:9)</PresentationFormat>
  <Paragraphs>111</Paragraphs>
  <Slides>19</Slides>
  <Notes>19</Notes>
  <HiddenSlides>2</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19</vt:i4>
      </vt:variant>
    </vt:vector>
  </HeadingPairs>
  <TitlesOfParts>
    <vt:vector size="23" baseType="lpstr">
      <vt:lpstr>Cambria Math</vt:lpstr>
      <vt:lpstr>Arial</vt:lpstr>
      <vt:lpstr>Calibri</vt:lpstr>
      <vt:lpstr>Simple Light</vt:lpstr>
      <vt:lpstr>5-2. A General Perspective on Graph Neural Network</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5-2. A General Perspective on Graph Neural Network</dc:title>
  <cp:lastModifiedBy>戒酒的李白</cp:lastModifiedBy>
  <cp:revision>1</cp:revision>
  <dcterms:modified xsi:type="dcterms:W3CDTF">2024-03-10T09:33:23Z</dcterms:modified>
</cp:coreProperties>
</file>