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048" autoAdjust="0"/>
  </p:normalViewPr>
  <p:slideViewPr>
    <p:cSldViewPr snapToGrid="0">
      <p:cViewPr varScale="1">
        <p:scale>
          <a:sx n="120" d="100"/>
          <a:sy n="120" d="100"/>
        </p:scale>
        <p:origin x="820" y="12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9c436e550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9c436e550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ac51b56870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1ac51b56870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l">
              <a:buNone/>
            </a:pPr>
            <a:r>
              <a:rPr lang="zh-CN" altLang="en-US" b="0" i="0" dirty="0">
                <a:solidFill>
                  <a:srgbClr val="ECECEC"/>
                </a:solidFill>
                <a:effectLst/>
                <a:latin typeface="Söhne"/>
              </a:rPr>
              <a:t>排列不变性（</a:t>
            </a:r>
            <a:r>
              <a:rPr lang="en-US" altLang="zh-CN" b="0" i="0" dirty="0">
                <a:solidFill>
                  <a:srgbClr val="ECECEC"/>
                </a:solidFill>
                <a:effectLst/>
                <a:latin typeface="Söhne"/>
              </a:rPr>
              <a:t>Permutation Invariance</a:t>
            </a:r>
            <a:r>
              <a:rPr lang="zh-CN" altLang="en-US" b="0" i="0" dirty="0">
                <a:solidFill>
                  <a:srgbClr val="ECECEC"/>
                </a:solidFill>
                <a:effectLst/>
                <a:latin typeface="Söhne"/>
              </a:rPr>
              <a:t>）和排列等变性（</a:t>
            </a:r>
            <a:r>
              <a:rPr lang="en-US" altLang="zh-CN" b="0" i="0" dirty="0">
                <a:solidFill>
                  <a:srgbClr val="ECECEC"/>
                </a:solidFill>
                <a:effectLst/>
                <a:latin typeface="Söhne"/>
              </a:rPr>
              <a:t>Permutation Equivariance</a:t>
            </a:r>
            <a:r>
              <a:rPr lang="zh-CN" altLang="en-US" b="0" i="0" dirty="0">
                <a:solidFill>
                  <a:srgbClr val="ECECEC"/>
                </a:solidFill>
                <a:effectLst/>
                <a:latin typeface="Söhne"/>
              </a:rPr>
              <a:t>）虽然听起来类似，但它们在图数据处理中的应用和含义是不同的：</a:t>
            </a:r>
          </a:p>
          <a:p>
            <a:pPr algn="l">
              <a:buFont typeface="+mj-lt"/>
              <a:buAutoNum type="arabicPeriod"/>
            </a:pPr>
            <a:r>
              <a:rPr lang="zh-CN" altLang="en-US" b="1" i="0" dirty="0">
                <a:solidFill>
                  <a:srgbClr val="ECECEC"/>
                </a:solidFill>
                <a:effectLst/>
                <a:latin typeface="Söhne"/>
              </a:rPr>
              <a:t>排列不变性（</a:t>
            </a:r>
            <a:r>
              <a:rPr lang="en-US" altLang="zh-CN" b="1" i="0" dirty="0">
                <a:solidFill>
                  <a:srgbClr val="ECECEC"/>
                </a:solidFill>
                <a:effectLst/>
                <a:latin typeface="Söhne"/>
              </a:rPr>
              <a:t>Permutation Invariance</a:t>
            </a:r>
            <a:r>
              <a:rPr lang="zh-CN" altLang="en-US" b="1" i="0" dirty="0">
                <a:solidFill>
                  <a:srgbClr val="ECECEC"/>
                </a:solidFill>
                <a:effectLst/>
                <a:latin typeface="Söhne"/>
              </a:rPr>
              <a:t>）</a:t>
            </a:r>
            <a:r>
              <a:rPr lang="zh-CN" altLang="en-US" b="0" i="0" dirty="0">
                <a:solidFill>
                  <a:srgbClr val="ECECEC"/>
                </a:solidFill>
                <a:effectLst/>
                <a:latin typeface="Söhne"/>
              </a:rPr>
              <a:t>：</a:t>
            </a:r>
          </a:p>
          <a:p>
            <a:pPr marL="742950" lvl="1" indent="-285750" algn="l">
              <a:buFont typeface="+mj-lt"/>
              <a:buAutoNum type="arabicPeriod"/>
            </a:pPr>
            <a:r>
              <a:rPr lang="zh-CN" altLang="en-US" b="0" i="0" dirty="0">
                <a:solidFill>
                  <a:srgbClr val="ECECEC"/>
                </a:solidFill>
                <a:effectLst/>
                <a:latin typeface="Söhne"/>
              </a:rPr>
              <a:t>它涉及到对整个图的处理。</a:t>
            </a:r>
          </a:p>
          <a:p>
            <a:pPr marL="742950" lvl="1" indent="-285750" algn="l">
              <a:buFont typeface="+mj-lt"/>
              <a:buAutoNum type="arabicPeriod"/>
            </a:pPr>
            <a:r>
              <a:rPr lang="zh-CN" altLang="en-US" b="0" i="0" dirty="0">
                <a:solidFill>
                  <a:srgbClr val="ECECEC"/>
                </a:solidFill>
                <a:effectLst/>
                <a:latin typeface="Söhne"/>
              </a:rPr>
              <a:t>如果我们考虑整个图的嵌入（一个将整个图编码为单个向量的过程），排列不变性确保了无论我们如何交换节点的顺序，图的嵌入（或特征向量）保持不变。</a:t>
            </a:r>
          </a:p>
          <a:p>
            <a:pPr marL="742950" lvl="1" indent="-285750" algn="l">
              <a:buFont typeface="+mj-lt"/>
              <a:buAutoNum type="arabicPeriod"/>
            </a:pPr>
            <a:r>
              <a:rPr lang="zh-CN" altLang="en-US" b="0" i="0" dirty="0">
                <a:solidFill>
                  <a:srgbClr val="ECECEC"/>
                </a:solidFill>
                <a:effectLst/>
                <a:latin typeface="Söhne"/>
              </a:rPr>
              <a:t>这个概念是在处理诸如图分类或图回归任务时非常重要的，因为这些任务的目标是输出与图的整体结构相关的结果，而与节点的特定排序无关。</a:t>
            </a:r>
          </a:p>
          <a:p>
            <a:pPr algn="l">
              <a:buFont typeface="+mj-lt"/>
              <a:buAutoNum type="arabicPeriod"/>
            </a:pPr>
            <a:r>
              <a:rPr lang="zh-CN" altLang="en-US" b="1" i="0" dirty="0">
                <a:solidFill>
                  <a:srgbClr val="ECECEC"/>
                </a:solidFill>
                <a:effectLst/>
                <a:latin typeface="Söhne"/>
              </a:rPr>
              <a:t>排列等变性（</a:t>
            </a:r>
            <a:r>
              <a:rPr lang="en-US" altLang="zh-CN" b="1" i="0" dirty="0">
                <a:solidFill>
                  <a:srgbClr val="ECECEC"/>
                </a:solidFill>
                <a:effectLst/>
                <a:latin typeface="Söhne"/>
              </a:rPr>
              <a:t>Permutation Equivariance</a:t>
            </a:r>
            <a:r>
              <a:rPr lang="zh-CN" altLang="en-US" b="1" i="0" dirty="0">
                <a:solidFill>
                  <a:srgbClr val="ECECEC"/>
                </a:solidFill>
                <a:effectLst/>
                <a:latin typeface="Söhne"/>
              </a:rPr>
              <a:t>）</a:t>
            </a:r>
            <a:r>
              <a:rPr lang="zh-CN" altLang="en-US" b="0" i="0" dirty="0">
                <a:solidFill>
                  <a:srgbClr val="ECECEC"/>
                </a:solidFill>
                <a:effectLst/>
                <a:latin typeface="Söhne"/>
              </a:rPr>
              <a:t>：</a:t>
            </a:r>
          </a:p>
          <a:p>
            <a:pPr marL="742950" lvl="1" indent="-285750" algn="l">
              <a:buFont typeface="+mj-lt"/>
              <a:buAutoNum type="arabicPeriod"/>
            </a:pPr>
            <a:r>
              <a:rPr lang="zh-CN" altLang="en-US" b="0" i="0" dirty="0">
                <a:solidFill>
                  <a:srgbClr val="ECECEC"/>
                </a:solidFill>
                <a:effectLst/>
                <a:latin typeface="Söhne"/>
              </a:rPr>
              <a:t>它涉及到对图中单个节点的处理。</a:t>
            </a:r>
          </a:p>
          <a:p>
            <a:pPr marL="742950" lvl="1" indent="-285750" algn="l">
              <a:buFont typeface="+mj-lt"/>
              <a:buAutoNum type="arabicPeriod"/>
            </a:pPr>
            <a:r>
              <a:rPr lang="zh-CN" altLang="en-US" b="0" i="0" dirty="0">
                <a:solidFill>
                  <a:srgbClr val="ECECEC"/>
                </a:solidFill>
                <a:effectLst/>
                <a:latin typeface="Söhne"/>
              </a:rPr>
              <a:t>对于节点嵌入，排列等变性意味着如果输入图的节点顺序改变，嵌入后的节点特征也会以相同的顺序改变。</a:t>
            </a:r>
          </a:p>
          <a:p>
            <a:pPr marL="742950" lvl="1" indent="-285750" algn="l">
              <a:buFont typeface="+mj-lt"/>
              <a:buAutoNum type="arabicPeriod"/>
            </a:pPr>
            <a:r>
              <a:rPr lang="zh-CN" altLang="en-US" b="0" i="0" dirty="0">
                <a:solidFill>
                  <a:srgbClr val="ECECEC"/>
                </a:solidFill>
                <a:effectLst/>
                <a:latin typeface="Söhne"/>
              </a:rPr>
              <a:t>这个概念对于保持节点特征与其原始图中的结构和语义相关性很重要。例如，在节点分类或节点预测任务中，即使输入顺序改变，我们也希望每个节点的表示反映其在图中的角色。</a:t>
            </a:r>
          </a:p>
          <a:p>
            <a:pPr marL="158750" indent="0" algn="l">
              <a:buNone/>
            </a:pPr>
            <a:r>
              <a:rPr lang="zh-CN" altLang="en-US" b="0" i="0" dirty="0">
                <a:solidFill>
                  <a:srgbClr val="ECECEC"/>
                </a:solidFill>
                <a:effectLst/>
                <a:latin typeface="Söhne"/>
              </a:rPr>
              <a:t>简单来说，排列不变性关注的是如何保持整体输出不受输入顺序的影响，而排列等变性关注的是如何保持输出特征的顺序与输入顺序的改变一致。排列不变性保证了图的整体表示不因节点顺序而改变，排列等变性保证了节点的表示与节点的顺序改变是一致的。</a:t>
            </a:r>
          </a:p>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9c436e5502_0_1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19c436e5502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ac51b56870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1ac51b56870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br>
              <a:rPr lang="zh-CN" altLang="en-US" dirty="0"/>
            </a:br>
            <a:r>
              <a:rPr lang="en-US" altLang="zh-CN" b="0" i="0" dirty="0">
                <a:solidFill>
                  <a:srgbClr val="ECECEC"/>
                </a:solidFill>
                <a:effectLst/>
                <a:latin typeface="Söhne"/>
              </a:rPr>
              <a:t>MLP</a:t>
            </a:r>
            <a:r>
              <a:rPr lang="zh-CN" altLang="en-US" b="0" i="0" dirty="0">
                <a:solidFill>
                  <a:srgbClr val="ECECEC"/>
                </a:solidFill>
                <a:effectLst/>
                <a:latin typeface="Söhne"/>
              </a:rPr>
              <a:t>代表多层感知器（</a:t>
            </a:r>
            <a:r>
              <a:rPr lang="en-US" altLang="zh-CN" b="0" i="0" dirty="0">
                <a:solidFill>
                  <a:srgbClr val="ECECEC"/>
                </a:solidFill>
                <a:effectLst/>
                <a:latin typeface="Söhne"/>
              </a:rPr>
              <a:t>Multilayer Perceptron</a:t>
            </a:r>
            <a:r>
              <a:rPr lang="zh-CN" altLang="en-US" b="0" i="0" dirty="0">
                <a:solidFill>
                  <a:srgbClr val="ECECEC"/>
                </a:solidFill>
                <a:effectLst/>
                <a:latin typeface="Söhne"/>
              </a:rPr>
              <a:t>），它是一种前馈人工神经网络。</a:t>
            </a:r>
            <a:r>
              <a:rPr lang="en-US" altLang="zh-CN" b="0" i="0" dirty="0">
                <a:solidFill>
                  <a:srgbClr val="ECECEC"/>
                </a:solidFill>
                <a:effectLst/>
                <a:latin typeface="Söhne"/>
              </a:rPr>
              <a:t>MLP</a:t>
            </a:r>
            <a:r>
              <a:rPr lang="zh-CN" altLang="en-US" b="0" i="0" dirty="0">
                <a:solidFill>
                  <a:srgbClr val="ECECEC"/>
                </a:solidFill>
                <a:effectLst/>
                <a:latin typeface="Söhne"/>
              </a:rPr>
              <a:t>由至少三层的节点组成：一个输入层，一个或多个称为隐藏层的中间层，以及一个输出层。除了输入节点之外，每个节点（也称为神经元）都使用一个非线性激活函数。</a:t>
            </a:r>
            <a:r>
              <a:rPr lang="en-US" altLang="zh-CN" b="0" i="0" dirty="0">
                <a:solidFill>
                  <a:srgbClr val="ECECEC"/>
                </a:solidFill>
                <a:effectLst/>
                <a:latin typeface="Söhne"/>
              </a:rPr>
              <a:t>MLP</a:t>
            </a:r>
            <a:r>
              <a:rPr lang="zh-CN" altLang="en-US" b="0" i="0" dirty="0">
                <a:solidFill>
                  <a:srgbClr val="ECECEC"/>
                </a:solidFill>
                <a:effectLst/>
                <a:latin typeface="Söhne"/>
              </a:rPr>
              <a:t>是一个深度学习模型，可以通过使用称为反向传播的算法进行训练。</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ac51b56870_0_1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1ac51b56870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ac51b56870_0_1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1ac51b56870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1ac51b5687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1ac51b5687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Leverage </a:t>
            </a:r>
            <a:r>
              <a:rPr lang="zh-CN" altLang="en-US" dirty="0"/>
              <a:t>利用</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9c436e5502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19c436e5502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l">
              <a:buNone/>
            </a:pPr>
            <a:r>
              <a:rPr lang="en-US" altLang="zh-CN" b="0" i="0" dirty="0">
                <a:solidFill>
                  <a:srgbClr val="ECECEC"/>
                </a:solidFill>
                <a:effectLst/>
                <a:latin typeface="Söhne"/>
              </a:rPr>
              <a:t>CNN</a:t>
            </a:r>
            <a:r>
              <a:rPr lang="zh-CN" altLang="en-US" b="0" i="0" dirty="0">
                <a:solidFill>
                  <a:srgbClr val="ECECEC"/>
                </a:solidFill>
                <a:effectLst/>
                <a:latin typeface="Söhne"/>
              </a:rPr>
              <a:t>全称是</a:t>
            </a:r>
            <a:r>
              <a:rPr lang="en-US" altLang="zh-CN" b="0" i="0" dirty="0">
                <a:solidFill>
                  <a:srgbClr val="ECECEC"/>
                </a:solidFill>
                <a:effectLst/>
                <a:latin typeface="Söhne"/>
              </a:rPr>
              <a:t>Convolutional Neural Network</a:t>
            </a:r>
            <a:r>
              <a:rPr lang="zh-CN" altLang="en-US" b="0" i="0" dirty="0">
                <a:solidFill>
                  <a:srgbClr val="ECECEC"/>
                </a:solidFill>
                <a:effectLst/>
                <a:latin typeface="Söhne"/>
              </a:rPr>
              <a:t>，中文称作卷积神经网络。</a:t>
            </a:r>
          </a:p>
          <a:p>
            <a:pPr marL="158750" indent="0" algn="l">
              <a:buNone/>
            </a:pPr>
            <a:r>
              <a:rPr lang="en-US" altLang="zh-CN" b="0" i="0" dirty="0">
                <a:solidFill>
                  <a:srgbClr val="ECECEC"/>
                </a:solidFill>
                <a:effectLst/>
                <a:latin typeface="Söhne"/>
              </a:rPr>
              <a:t>RNN</a:t>
            </a:r>
            <a:r>
              <a:rPr lang="zh-CN" altLang="en-US" b="0" i="0" dirty="0">
                <a:solidFill>
                  <a:srgbClr val="ECECEC"/>
                </a:solidFill>
                <a:effectLst/>
                <a:latin typeface="Söhne"/>
              </a:rPr>
              <a:t>全称是</a:t>
            </a:r>
            <a:r>
              <a:rPr lang="en-US" altLang="zh-CN" b="0" i="0" dirty="0">
                <a:solidFill>
                  <a:srgbClr val="ECECEC"/>
                </a:solidFill>
                <a:effectLst/>
                <a:latin typeface="Söhne"/>
              </a:rPr>
              <a:t>Recurrent Neural Network</a:t>
            </a:r>
            <a:r>
              <a:rPr lang="zh-CN" altLang="en-US" b="0" i="0" dirty="0">
                <a:solidFill>
                  <a:srgbClr val="ECECEC"/>
                </a:solidFill>
                <a:effectLst/>
                <a:latin typeface="Söhne"/>
              </a:rPr>
              <a:t>，中文称作递归神经网络。有时也被译作循环神经网络。</a:t>
            </a:r>
            <a:endParaRPr lang="en-US" altLang="zh-CN" b="0" i="0" dirty="0">
              <a:solidFill>
                <a:srgbClr val="ECECEC"/>
              </a:solidFill>
              <a:effectLst/>
              <a:latin typeface="Söhne"/>
            </a:endParaRPr>
          </a:p>
          <a:p>
            <a:pPr marL="158750" indent="0" algn="l">
              <a:buNone/>
            </a:pPr>
            <a:endParaRPr lang="zh-CN" altLang="en-US" b="0" i="0" dirty="0">
              <a:solidFill>
                <a:srgbClr val="ECECEC"/>
              </a:solidFill>
              <a:effectLst/>
              <a:latin typeface="Söhne"/>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9c436e5502_0_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9c436e5502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19c436e5502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19c436e5502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Naïve </a:t>
            </a:r>
            <a:r>
              <a:rPr lang="zh-CN" altLang="en-US" dirty="0"/>
              <a:t>简单的</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9c436e5502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9c436e5502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1.</a:t>
            </a:r>
            <a:r>
              <a:rPr lang="zh-CN" altLang="en-US" dirty="0"/>
              <a:t>图没有参考点</a:t>
            </a:r>
            <a:endParaRPr lang="en-US" altLang="zh-CN" dirty="0"/>
          </a:p>
          <a:p>
            <a:pPr marL="0" lvl="0" indent="0" algn="l" rtl="0">
              <a:spcBef>
                <a:spcPts val="0"/>
              </a:spcBef>
              <a:spcAft>
                <a:spcPts val="0"/>
              </a:spcAft>
              <a:buNone/>
            </a:pPr>
            <a:r>
              <a:rPr lang="en-US" dirty="0"/>
              <a:t>2.</a:t>
            </a:r>
            <a:r>
              <a:rPr lang="zh-CN" altLang="en-US" dirty="0"/>
              <a:t>图中的</a:t>
            </a:r>
            <a:r>
              <a:rPr lang="en-US" altLang="zh-CN" dirty="0"/>
              <a:t>future</a:t>
            </a:r>
            <a:r>
              <a:rPr lang="zh-CN" altLang="en-US" dirty="0"/>
              <a:t>应该随卷积核的变化保持不变</a:t>
            </a:r>
            <a:endParaRPr lang="en-US" altLang="zh-CN" dirty="0"/>
          </a:p>
          <a:p>
            <a:pPr marL="0" lvl="0" indent="0" algn="l" rtl="0">
              <a:spcBef>
                <a:spcPts val="0"/>
              </a:spcBef>
              <a:spcAft>
                <a:spcPts val="0"/>
              </a:spcAft>
              <a:buNone/>
            </a:pPr>
            <a:r>
              <a:rPr lang="en-US" altLang="zh-CN" b="0" i="0" dirty="0">
                <a:solidFill>
                  <a:srgbClr val="ECECEC"/>
                </a:solidFill>
                <a:effectLst/>
                <a:latin typeface="Söhne"/>
              </a:rPr>
              <a:t>"Permutation Invariance"</a:t>
            </a:r>
            <a:r>
              <a:rPr lang="zh-CN" altLang="en-US" b="0" i="0" dirty="0">
                <a:solidFill>
                  <a:srgbClr val="ECECEC"/>
                </a:solidFill>
                <a:effectLst/>
                <a:latin typeface="Söhne"/>
              </a:rPr>
              <a:t>（排列不变性）是一个在数学、计算机科学、特别是在机器学习和深度学习领域中常见的概念。 它指的是一个函数或模型对其输入数据的排列顺序不敏感的性质，即无论输入数据的顺序如何变化，函数或模型的输出保持不变。</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9c436e5502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19c436e5502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CN" b="0" i="0" dirty="0">
                <a:solidFill>
                  <a:srgbClr val="ECECEC"/>
                </a:solidFill>
                <a:effectLst/>
                <a:latin typeface="Söhne"/>
              </a:rPr>
              <a:t>"Permutation Invariance"</a:t>
            </a:r>
            <a:r>
              <a:rPr lang="zh-CN" altLang="en-US" b="0" i="0" dirty="0">
                <a:solidFill>
                  <a:srgbClr val="ECECEC"/>
                </a:solidFill>
                <a:effectLst/>
                <a:latin typeface="Söhne"/>
              </a:rPr>
              <a:t>（排列不变性）是一个在数学、计算机科学、特别是在机器学习和深度学习领域中常见的概念。 它指的是一个函数或模型对其输入数据的排列顺序不敏感的性质，即无论输入数据的顺序如何变化，函数或模型的输出保持不变。</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ac51b56870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ac51b56870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ac51b56870_0_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ac51b56870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zh-TW"/>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ton731@gmai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eb.stanford.edu/class/cs224w/" TargetMode="Externa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761950" y="1275925"/>
            <a:ext cx="7854900" cy="709800"/>
          </a:xfrm>
          <a:prstGeom prst="rect">
            <a:avLst/>
          </a:prstGeom>
        </p:spPr>
        <p:txBody>
          <a:bodyPr spcFirstLastPara="1" wrap="square" lIns="91425" tIns="91425" rIns="91425" bIns="91425" anchor="b" anchorCtr="0">
            <a:noAutofit/>
          </a:bodyPr>
          <a:lstStyle/>
          <a:p>
            <a:pPr marL="0" lvl="0" indent="0" algn="l" rtl="0">
              <a:lnSpc>
                <a:spcPct val="150000"/>
              </a:lnSpc>
              <a:spcBef>
                <a:spcPts val="0"/>
              </a:spcBef>
              <a:spcAft>
                <a:spcPts val="0"/>
              </a:spcAft>
              <a:buNone/>
            </a:pPr>
            <a:r>
              <a:rPr lang="zh-TW" sz="2622" b="1"/>
              <a:t>5-1. Deep Learning for Graphs</a:t>
            </a:r>
            <a:endParaRPr sz="2622" b="1"/>
          </a:p>
        </p:txBody>
      </p:sp>
      <p:sp>
        <p:nvSpPr>
          <p:cNvPr id="55" name="Google Shape;55;p13"/>
          <p:cNvSpPr txBox="1">
            <a:spLocks noGrp="1"/>
          </p:cNvSpPr>
          <p:nvPr>
            <p:ph type="subTitle" idx="1"/>
          </p:nvPr>
        </p:nvSpPr>
        <p:spPr>
          <a:xfrm>
            <a:off x="793725" y="2253000"/>
            <a:ext cx="4772700" cy="1550400"/>
          </a:xfrm>
          <a:prstGeom prst="rect">
            <a:avLst/>
          </a:prstGeom>
        </p:spPr>
        <p:txBody>
          <a:bodyPr spcFirstLastPara="1" wrap="square" lIns="91425" tIns="91425" rIns="91425" bIns="91425" anchor="t" anchorCtr="0">
            <a:noAutofit/>
          </a:bodyPr>
          <a:lstStyle/>
          <a:p>
            <a:pPr marL="457200" lvl="0" indent="-355600" algn="l" rtl="0">
              <a:lnSpc>
                <a:spcPct val="150000"/>
              </a:lnSpc>
              <a:spcBef>
                <a:spcPts val="0"/>
              </a:spcBef>
              <a:spcAft>
                <a:spcPts val="0"/>
              </a:spcAft>
              <a:buSzPts val="2000"/>
              <a:buFont typeface="Calibri"/>
              <a:buAutoNum type="arabicPeriod"/>
            </a:pPr>
            <a:r>
              <a:rPr lang="zh-TW" sz="2000" b="1">
                <a:latin typeface="Calibri"/>
                <a:ea typeface="Calibri"/>
                <a:cs typeface="Calibri"/>
                <a:sym typeface="Calibri"/>
              </a:rPr>
              <a:t>Modern DL Tools</a:t>
            </a:r>
            <a:endParaRPr sz="2000" b="1">
              <a:latin typeface="Calibri"/>
              <a:ea typeface="Calibri"/>
              <a:cs typeface="Calibri"/>
              <a:sym typeface="Calibri"/>
            </a:endParaRPr>
          </a:p>
          <a:p>
            <a:pPr marL="457200" lvl="0" indent="-355600" algn="l" rtl="0">
              <a:lnSpc>
                <a:spcPct val="150000"/>
              </a:lnSpc>
              <a:spcBef>
                <a:spcPts val="0"/>
              </a:spcBef>
              <a:spcAft>
                <a:spcPts val="0"/>
              </a:spcAft>
              <a:buSzPts val="2000"/>
              <a:buFont typeface="Calibri"/>
              <a:buAutoNum type="arabicPeriod"/>
            </a:pPr>
            <a:r>
              <a:rPr lang="zh-TW" sz="2000" b="1">
                <a:latin typeface="Calibri"/>
                <a:ea typeface="Calibri"/>
                <a:cs typeface="Calibri"/>
                <a:sym typeface="Calibri"/>
              </a:rPr>
              <a:t>Permutation Invariance / Equivariance</a:t>
            </a:r>
            <a:endParaRPr sz="2000" b="1">
              <a:latin typeface="Calibri"/>
              <a:ea typeface="Calibri"/>
              <a:cs typeface="Calibri"/>
              <a:sym typeface="Calibri"/>
            </a:endParaRPr>
          </a:p>
        </p:txBody>
      </p:sp>
      <p:sp>
        <p:nvSpPr>
          <p:cNvPr id="56" name="Google Shape;56;p13"/>
          <p:cNvSpPr/>
          <p:nvPr/>
        </p:nvSpPr>
        <p:spPr>
          <a:xfrm>
            <a:off x="0" y="0"/>
            <a:ext cx="9144000" cy="887400"/>
          </a:xfrm>
          <a:prstGeom prst="rect">
            <a:avLst/>
          </a:prstGeom>
          <a:solidFill>
            <a:srgbClr val="04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3"/>
          <p:cNvSpPr txBox="1">
            <a:spLocks noGrp="1"/>
          </p:cNvSpPr>
          <p:nvPr>
            <p:ph type="subTitle" idx="1"/>
          </p:nvPr>
        </p:nvSpPr>
        <p:spPr>
          <a:xfrm>
            <a:off x="2079200" y="4663225"/>
            <a:ext cx="4589400" cy="3936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zh-TW" sz="1400" b="1">
                <a:latin typeface="Calibri"/>
                <a:ea typeface="Calibri"/>
                <a:cs typeface="Calibri"/>
                <a:sym typeface="Calibri"/>
              </a:rPr>
              <a:t>周遠同 (Chou Yuan-Tung), </a:t>
            </a:r>
            <a:r>
              <a:rPr lang="zh-TW" sz="1400" b="1" u="sng">
                <a:solidFill>
                  <a:schemeClr val="hlink"/>
                </a:solidFill>
                <a:latin typeface="Calibri"/>
                <a:ea typeface="Calibri"/>
                <a:cs typeface="Calibri"/>
                <a:sym typeface="Calibri"/>
                <a:hlinkClick r:id="rId3"/>
              </a:rPr>
              <a:t>ton731@gmail.com</a:t>
            </a:r>
            <a:endParaRPr sz="1400" b="1">
              <a:latin typeface="Calibri"/>
              <a:ea typeface="Calibri"/>
              <a:cs typeface="Calibri"/>
              <a:sym typeface="Calibri"/>
            </a:endParaRPr>
          </a:p>
        </p:txBody>
      </p:sp>
      <p:pic>
        <p:nvPicPr>
          <p:cNvPr id="58" name="Google Shape;58;p13"/>
          <p:cNvPicPr preferRelativeResize="0"/>
          <p:nvPr/>
        </p:nvPicPr>
        <p:blipFill>
          <a:blip r:embed="rId4">
            <a:alphaModFix/>
          </a:blip>
          <a:stretch>
            <a:fillRect/>
          </a:stretch>
        </p:blipFill>
        <p:spPr>
          <a:xfrm rot="2479508">
            <a:off x="7953462" y="59473"/>
            <a:ext cx="775050" cy="859357"/>
          </a:xfrm>
          <a:prstGeom prst="rect">
            <a:avLst/>
          </a:prstGeom>
          <a:noFill/>
          <a:ln>
            <a:noFill/>
          </a:ln>
        </p:spPr>
      </p:pic>
      <p:sp>
        <p:nvSpPr>
          <p:cNvPr id="59" name="Google Shape;59;p13"/>
          <p:cNvSpPr txBox="1"/>
          <p:nvPr/>
        </p:nvSpPr>
        <p:spPr>
          <a:xfrm>
            <a:off x="172350" y="181200"/>
            <a:ext cx="75939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sz="2600" b="1">
                <a:solidFill>
                  <a:schemeClr val="lt1"/>
                </a:solidFill>
                <a:latin typeface="Calibri"/>
                <a:ea typeface="Calibri"/>
                <a:cs typeface="Calibri"/>
                <a:sym typeface="Calibri"/>
              </a:rPr>
              <a:t>Machine Learning with Graphs</a:t>
            </a:r>
            <a:endParaRPr sz="2600" b="1">
              <a:solidFill>
                <a:schemeClr val="lt1"/>
              </a:solidFill>
              <a:latin typeface="Calibri"/>
              <a:ea typeface="Calibri"/>
              <a:cs typeface="Calibri"/>
              <a:sym typeface="Calibri"/>
            </a:endParaRPr>
          </a:p>
        </p:txBody>
      </p:sp>
      <p:pic>
        <p:nvPicPr>
          <p:cNvPr id="60" name="Google Shape;60;p13"/>
          <p:cNvPicPr preferRelativeResize="0"/>
          <p:nvPr/>
        </p:nvPicPr>
        <p:blipFill>
          <a:blip r:embed="rId5">
            <a:alphaModFix/>
          </a:blip>
          <a:stretch>
            <a:fillRect/>
          </a:stretch>
        </p:blipFill>
        <p:spPr>
          <a:xfrm>
            <a:off x="5566375" y="2148863"/>
            <a:ext cx="2428375" cy="2087200"/>
          </a:xfrm>
          <a:prstGeom prst="rect">
            <a:avLst/>
          </a:prstGeom>
          <a:noFill/>
          <a:ln>
            <a:noFill/>
          </a:ln>
        </p:spPr>
      </p:pic>
      <p:sp>
        <p:nvSpPr>
          <p:cNvPr id="61" name="Google Shape;61;p13"/>
          <p:cNvSpPr txBox="1"/>
          <p:nvPr/>
        </p:nvSpPr>
        <p:spPr>
          <a:xfrm>
            <a:off x="480925" y="3803400"/>
            <a:ext cx="5336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a:latin typeface="Calibri"/>
                <a:ea typeface="Calibri"/>
                <a:cs typeface="Calibri"/>
                <a:sym typeface="Calibri"/>
              </a:rPr>
              <a:t>ref: </a:t>
            </a:r>
            <a:r>
              <a:rPr lang="zh-TW" u="sng">
                <a:solidFill>
                  <a:schemeClr val="hlink"/>
                </a:solidFill>
                <a:latin typeface="Calibri"/>
                <a:ea typeface="Calibri"/>
                <a:cs typeface="Calibri"/>
                <a:sym typeface="Calibri"/>
                <a:hlinkClick r:id="rId6"/>
              </a:rPr>
              <a:t>Jure Leskovec – Stanford CS224W: Machine Learning with Graphs</a:t>
            </a:r>
            <a:endParaRPr>
              <a:latin typeface="Calibri"/>
              <a:ea typeface="Calibri"/>
              <a:cs typeface="Calibri"/>
              <a:sym typeface="Calibri"/>
            </a:endParaRPr>
          </a:p>
        </p:txBody>
      </p:sp>
      <p:sp>
        <p:nvSpPr>
          <p:cNvPr id="62" name="Google Shape;62;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TW"/>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2"/>
          <p:cNvSpPr/>
          <p:nvPr/>
        </p:nvSpPr>
        <p:spPr>
          <a:xfrm>
            <a:off x="0" y="0"/>
            <a:ext cx="9144000" cy="887400"/>
          </a:xfrm>
          <a:prstGeom prst="rect">
            <a:avLst/>
          </a:prstGeom>
          <a:solidFill>
            <a:srgbClr val="04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7" name="Google Shape;157;p22"/>
          <p:cNvPicPr preferRelativeResize="0"/>
          <p:nvPr/>
        </p:nvPicPr>
        <p:blipFill>
          <a:blip r:embed="rId3">
            <a:alphaModFix/>
          </a:blip>
          <a:stretch>
            <a:fillRect/>
          </a:stretch>
        </p:blipFill>
        <p:spPr>
          <a:xfrm rot="2479508">
            <a:off x="7953462" y="59473"/>
            <a:ext cx="775050" cy="859357"/>
          </a:xfrm>
          <a:prstGeom prst="rect">
            <a:avLst/>
          </a:prstGeom>
          <a:noFill/>
          <a:ln>
            <a:noFill/>
          </a:ln>
        </p:spPr>
      </p:pic>
      <p:sp>
        <p:nvSpPr>
          <p:cNvPr id="158" name="Google Shape;158;p22"/>
          <p:cNvSpPr txBox="1"/>
          <p:nvPr/>
        </p:nvSpPr>
        <p:spPr>
          <a:xfrm>
            <a:off x="311700" y="120450"/>
            <a:ext cx="72621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sz="3000" b="1">
                <a:solidFill>
                  <a:schemeClr val="lt1"/>
                </a:solidFill>
                <a:latin typeface="Calibri"/>
                <a:ea typeface="Calibri"/>
                <a:cs typeface="Calibri"/>
                <a:sym typeface="Calibri"/>
              </a:rPr>
              <a:t>Permutation Invariance vs. Equivariance</a:t>
            </a:r>
            <a:endParaRPr sz="3000" b="1">
              <a:solidFill>
                <a:schemeClr val="lt1"/>
              </a:solidFill>
              <a:latin typeface="Calibri"/>
              <a:ea typeface="Calibri"/>
              <a:cs typeface="Calibri"/>
              <a:sym typeface="Calibri"/>
            </a:endParaRPr>
          </a:p>
        </p:txBody>
      </p:sp>
      <p:sp>
        <p:nvSpPr>
          <p:cNvPr id="159" name="Google Shape;159;p22"/>
          <p:cNvSpPr txBox="1"/>
          <p:nvPr/>
        </p:nvSpPr>
        <p:spPr>
          <a:xfrm>
            <a:off x="464100" y="1067725"/>
            <a:ext cx="8372100" cy="3899100"/>
          </a:xfrm>
          <a:prstGeom prst="rect">
            <a:avLst/>
          </a:prstGeom>
          <a:noFill/>
          <a:ln>
            <a:noFill/>
          </a:ln>
        </p:spPr>
        <p:txBody>
          <a:bodyPr spcFirstLastPara="1" wrap="square" lIns="91425" tIns="91425" rIns="91425" bIns="91425" anchor="t" anchorCtr="0">
            <a:normAutofit lnSpcReduction="10000"/>
          </a:bodyPr>
          <a:lstStyle/>
          <a:p>
            <a:pPr marL="457200" lvl="0" indent="-355600" algn="l" rtl="0">
              <a:lnSpc>
                <a:spcPct val="115000"/>
              </a:lnSpc>
              <a:spcBef>
                <a:spcPts val="0"/>
              </a:spcBef>
              <a:spcAft>
                <a:spcPts val="0"/>
              </a:spcAft>
              <a:buClr>
                <a:srgbClr val="CC0000"/>
              </a:buClr>
              <a:buSzPts val="2000"/>
              <a:buFont typeface="Calibri"/>
              <a:buChar char="●"/>
            </a:pPr>
            <a:r>
              <a:rPr lang="zh-TW" sz="2000" b="1">
                <a:solidFill>
                  <a:srgbClr val="CC0000"/>
                </a:solidFill>
                <a:latin typeface="Calibri"/>
                <a:ea typeface="Calibri"/>
                <a:cs typeface="Calibri"/>
                <a:sym typeface="Calibri"/>
              </a:rPr>
              <a:t>Permutation invariance:</a:t>
            </a:r>
            <a:endParaRPr sz="2000" b="1">
              <a:solidFill>
                <a:srgbClr val="CC0000"/>
              </a:solidFill>
              <a:latin typeface="Calibri"/>
              <a:ea typeface="Calibri"/>
              <a:cs typeface="Calibri"/>
              <a:sym typeface="Calibri"/>
            </a:endParaRPr>
          </a:p>
          <a:p>
            <a:pPr marL="914400" lvl="1" indent="-355600" algn="l" rtl="0">
              <a:lnSpc>
                <a:spcPct val="115000"/>
              </a:lnSpc>
              <a:spcBef>
                <a:spcPts val="0"/>
              </a:spcBef>
              <a:spcAft>
                <a:spcPts val="0"/>
              </a:spcAft>
              <a:buClr>
                <a:schemeClr val="dk1"/>
              </a:buClr>
              <a:buSzPts val="2000"/>
              <a:buFont typeface="Calibri"/>
              <a:buChar char="○"/>
            </a:pPr>
            <a:r>
              <a:rPr lang="zh-TW" sz="2000">
                <a:solidFill>
                  <a:schemeClr val="dk1"/>
                </a:solidFill>
                <a:latin typeface="Calibri"/>
                <a:ea typeface="Calibri"/>
                <a:cs typeface="Calibri"/>
                <a:sym typeface="Calibri"/>
              </a:rPr>
              <a:t>For graph embedding (representation)</a:t>
            </a:r>
            <a:endParaRPr sz="2000">
              <a:solidFill>
                <a:schemeClr val="dk1"/>
              </a:solidFill>
              <a:latin typeface="Calibri"/>
              <a:ea typeface="Calibri"/>
              <a:cs typeface="Calibri"/>
              <a:sym typeface="Calibri"/>
            </a:endParaRPr>
          </a:p>
          <a:p>
            <a:pPr marL="914400" lvl="1" indent="-355600" algn="l" rtl="0">
              <a:lnSpc>
                <a:spcPct val="115000"/>
              </a:lnSpc>
              <a:spcBef>
                <a:spcPts val="0"/>
              </a:spcBef>
              <a:spcAft>
                <a:spcPts val="0"/>
              </a:spcAft>
              <a:buClr>
                <a:schemeClr val="dk1"/>
              </a:buClr>
              <a:buSzPts val="2000"/>
              <a:buFont typeface="Calibri"/>
              <a:buChar char="○"/>
            </a:pPr>
            <a:r>
              <a:rPr lang="zh-TW" sz="2000">
                <a:solidFill>
                  <a:schemeClr val="dk1"/>
                </a:solidFill>
                <a:latin typeface="Calibri"/>
                <a:ea typeface="Calibri"/>
                <a:cs typeface="Calibri"/>
                <a:sym typeface="Calibri"/>
              </a:rPr>
              <a:t>Ordering of the nodes will not change the graph representation</a:t>
            </a:r>
            <a:endParaRPr sz="2000">
              <a:solidFill>
                <a:schemeClr val="dk1"/>
              </a:solidFill>
              <a:latin typeface="Calibri"/>
              <a:ea typeface="Calibri"/>
              <a:cs typeface="Calibri"/>
              <a:sym typeface="Calibri"/>
            </a:endParaRPr>
          </a:p>
          <a:p>
            <a:pPr marL="457200" lvl="0" indent="-355600" algn="l" rtl="0">
              <a:lnSpc>
                <a:spcPct val="115000"/>
              </a:lnSpc>
              <a:spcBef>
                <a:spcPts val="0"/>
              </a:spcBef>
              <a:spcAft>
                <a:spcPts val="0"/>
              </a:spcAft>
              <a:buClr>
                <a:srgbClr val="1155CC"/>
              </a:buClr>
              <a:buSzPts val="2000"/>
              <a:buFont typeface="Calibri"/>
              <a:buChar char="●"/>
            </a:pPr>
            <a:r>
              <a:rPr lang="zh-TW" sz="2000" b="1">
                <a:solidFill>
                  <a:srgbClr val="1155CC"/>
                </a:solidFill>
                <a:latin typeface="Calibri"/>
                <a:ea typeface="Calibri"/>
                <a:cs typeface="Calibri"/>
                <a:sym typeface="Calibri"/>
              </a:rPr>
              <a:t>Permutation equivariance:</a:t>
            </a:r>
            <a:endParaRPr sz="2000" b="1">
              <a:solidFill>
                <a:srgbClr val="1155CC"/>
              </a:solidFill>
              <a:latin typeface="Calibri"/>
              <a:ea typeface="Calibri"/>
              <a:cs typeface="Calibri"/>
              <a:sym typeface="Calibri"/>
            </a:endParaRPr>
          </a:p>
          <a:p>
            <a:pPr marL="914400" lvl="1" indent="-355600" algn="l" rtl="0">
              <a:lnSpc>
                <a:spcPct val="115000"/>
              </a:lnSpc>
              <a:spcBef>
                <a:spcPts val="0"/>
              </a:spcBef>
              <a:spcAft>
                <a:spcPts val="0"/>
              </a:spcAft>
              <a:buClr>
                <a:schemeClr val="dk1"/>
              </a:buClr>
              <a:buSzPts val="2000"/>
              <a:buFont typeface="Calibri"/>
              <a:buChar char="○"/>
            </a:pPr>
            <a:r>
              <a:rPr lang="zh-TW" sz="2000">
                <a:solidFill>
                  <a:schemeClr val="dk1"/>
                </a:solidFill>
                <a:latin typeface="Calibri"/>
                <a:ea typeface="Calibri"/>
                <a:cs typeface="Calibri"/>
                <a:sym typeface="Calibri"/>
              </a:rPr>
              <a:t>For node embeddings</a:t>
            </a:r>
            <a:endParaRPr sz="2000">
              <a:solidFill>
                <a:schemeClr val="dk1"/>
              </a:solidFill>
              <a:latin typeface="Calibri"/>
              <a:ea typeface="Calibri"/>
              <a:cs typeface="Calibri"/>
              <a:sym typeface="Calibri"/>
            </a:endParaRPr>
          </a:p>
          <a:p>
            <a:pPr marL="914400" lvl="1" indent="-355600" algn="l" rtl="0">
              <a:lnSpc>
                <a:spcPct val="115000"/>
              </a:lnSpc>
              <a:spcBef>
                <a:spcPts val="0"/>
              </a:spcBef>
              <a:spcAft>
                <a:spcPts val="0"/>
              </a:spcAft>
              <a:buClr>
                <a:schemeClr val="dk1"/>
              </a:buClr>
              <a:buSzPts val="2000"/>
              <a:buFont typeface="Calibri"/>
              <a:buChar char="○"/>
            </a:pPr>
            <a:r>
              <a:rPr lang="zh-TW" sz="2000">
                <a:solidFill>
                  <a:schemeClr val="dk1"/>
                </a:solidFill>
                <a:latin typeface="Calibri"/>
                <a:ea typeface="Calibri"/>
                <a:cs typeface="Calibri"/>
                <a:sym typeface="Calibri"/>
              </a:rPr>
              <a:t>Ordering of the nodes will result in the same ordering of the node representations</a:t>
            </a:r>
            <a:endParaRPr sz="2000">
              <a:solidFill>
                <a:schemeClr val="dk1"/>
              </a:solidFill>
              <a:latin typeface="Calibri"/>
              <a:ea typeface="Calibri"/>
              <a:cs typeface="Calibri"/>
              <a:sym typeface="Calibri"/>
            </a:endParaRPr>
          </a:p>
          <a:p>
            <a:pPr marL="0" lvl="0" indent="0" algn="l" rtl="0">
              <a:lnSpc>
                <a:spcPct val="115000"/>
              </a:lnSpc>
              <a:spcBef>
                <a:spcPts val="1200"/>
              </a:spcBef>
              <a:spcAft>
                <a:spcPts val="0"/>
              </a:spcAft>
              <a:buNone/>
            </a:pPr>
            <a:r>
              <a:rPr lang="zh-TW" sz="2000" b="1">
                <a:solidFill>
                  <a:schemeClr val="dk1"/>
                </a:solidFill>
                <a:latin typeface="Calibri"/>
                <a:ea typeface="Calibri"/>
                <a:cs typeface="Calibri"/>
                <a:sym typeface="Calibri"/>
              </a:rPr>
              <a:t>→ We want our deep learning approach on graphs is permutation invariant / equivariant!</a:t>
            </a:r>
            <a:endParaRPr sz="2000" b="1">
              <a:solidFill>
                <a:schemeClr val="dk1"/>
              </a:solidFill>
              <a:latin typeface="Calibri"/>
              <a:ea typeface="Calibri"/>
              <a:cs typeface="Calibri"/>
              <a:sym typeface="Calibri"/>
            </a:endParaRPr>
          </a:p>
          <a:p>
            <a:pPr marL="0" lvl="0" indent="0" algn="l" rtl="0">
              <a:lnSpc>
                <a:spcPct val="115000"/>
              </a:lnSpc>
              <a:spcBef>
                <a:spcPts val="1200"/>
              </a:spcBef>
              <a:spcAft>
                <a:spcPts val="1200"/>
              </a:spcAft>
              <a:buNone/>
            </a:pPr>
            <a:r>
              <a:rPr lang="zh-TW" sz="2000" b="1">
                <a:solidFill>
                  <a:schemeClr val="dk1"/>
                </a:solidFill>
                <a:latin typeface="Calibri"/>
                <a:ea typeface="Calibri"/>
                <a:cs typeface="Calibri"/>
                <a:sym typeface="Calibri"/>
              </a:rPr>
              <a:t>→ Graph neural network (GNN)</a:t>
            </a:r>
            <a:endParaRPr sz="2000" b="1">
              <a:solidFill>
                <a:schemeClr val="dk1"/>
              </a:solidFill>
              <a:latin typeface="Calibri"/>
              <a:ea typeface="Calibri"/>
              <a:cs typeface="Calibri"/>
              <a:sym typeface="Calibri"/>
            </a:endParaRPr>
          </a:p>
        </p:txBody>
      </p:sp>
      <p:sp>
        <p:nvSpPr>
          <p:cNvPr id="160" name="Google Shape;16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TW"/>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Google Shape;165;p23"/>
          <p:cNvPicPr preferRelativeResize="0"/>
          <p:nvPr/>
        </p:nvPicPr>
        <p:blipFill>
          <a:blip r:embed="rId3">
            <a:alphaModFix/>
          </a:blip>
          <a:stretch>
            <a:fillRect/>
          </a:stretch>
        </p:blipFill>
        <p:spPr>
          <a:xfrm>
            <a:off x="1085275" y="1735850"/>
            <a:ext cx="6973448" cy="3225225"/>
          </a:xfrm>
          <a:prstGeom prst="rect">
            <a:avLst/>
          </a:prstGeom>
          <a:noFill/>
          <a:ln>
            <a:noFill/>
          </a:ln>
        </p:spPr>
      </p:pic>
      <p:sp>
        <p:nvSpPr>
          <p:cNvPr id="166" name="Google Shape;166;p23"/>
          <p:cNvSpPr/>
          <p:nvPr/>
        </p:nvSpPr>
        <p:spPr>
          <a:xfrm>
            <a:off x="0" y="0"/>
            <a:ext cx="9144000" cy="887400"/>
          </a:xfrm>
          <a:prstGeom prst="rect">
            <a:avLst/>
          </a:prstGeom>
          <a:solidFill>
            <a:srgbClr val="04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7" name="Google Shape;167;p23"/>
          <p:cNvPicPr preferRelativeResize="0"/>
          <p:nvPr/>
        </p:nvPicPr>
        <p:blipFill>
          <a:blip r:embed="rId4">
            <a:alphaModFix/>
          </a:blip>
          <a:stretch>
            <a:fillRect/>
          </a:stretch>
        </p:blipFill>
        <p:spPr>
          <a:xfrm rot="2479508">
            <a:off x="7953462" y="59473"/>
            <a:ext cx="775050" cy="859357"/>
          </a:xfrm>
          <a:prstGeom prst="rect">
            <a:avLst/>
          </a:prstGeom>
          <a:noFill/>
          <a:ln>
            <a:noFill/>
          </a:ln>
        </p:spPr>
      </p:pic>
      <p:sp>
        <p:nvSpPr>
          <p:cNvPr id="168" name="Google Shape;168;p23"/>
          <p:cNvSpPr txBox="1"/>
          <p:nvPr/>
        </p:nvSpPr>
        <p:spPr>
          <a:xfrm>
            <a:off x="311700" y="120450"/>
            <a:ext cx="72621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sz="3000" b="1">
                <a:solidFill>
                  <a:schemeClr val="lt1"/>
                </a:solidFill>
                <a:latin typeface="Calibri"/>
                <a:ea typeface="Calibri"/>
                <a:cs typeface="Calibri"/>
                <a:sym typeface="Calibri"/>
              </a:rPr>
              <a:t>Graph Neural Network Overview</a:t>
            </a:r>
            <a:endParaRPr sz="3000" b="1">
              <a:solidFill>
                <a:schemeClr val="lt1"/>
              </a:solidFill>
              <a:latin typeface="Calibri"/>
              <a:ea typeface="Calibri"/>
              <a:cs typeface="Calibri"/>
              <a:sym typeface="Calibri"/>
            </a:endParaRPr>
          </a:p>
        </p:txBody>
      </p:sp>
      <p:sp>
        <p:nvSpPr>
          <p:cNvPr id="169" name="Google Shape;169;p23"/>
          <p:cNvSpPr txBox="1"/>
          <p:nvPr/>
        </p:nvSpPr>
        <p:spPr>
          <a:xfrm>
            <a:off x="464100" y="1067725"/>
            <a:ext cx="8372100" cy="2957400"/>
          </a:xfrm>
          <a:prstGeom prst="rect">
            <a:avLst/>
          </a:prstGeom>
          <a:noFill/>
          <a:ln>
            <a:noFill/>
          </a:ln>
        </p:spPr>
        <p:txBody>
          <a:bodyPr spcFirstLastPara="1" wrap="square" lIns="91425" tIns="91425" rIns="91425" bIns="91425" anchor="t" anchorCtr="0">
            <a:normAutofit/>
          </a:bodyPr>
          <a:lstStyle/>
          <a:p>
            <a:pPr marL="457200" lvl="0" indent="-355600" algn="l" rtl="0">
              <a:lnSpc>
                <a:spcPct val="115000"/>
              </a:lnSpc>
              <a:spcBef>
                <a:spcPts val="0"/>
              </a:spcBef>
              <a:spcAft>
                <a:spcPts val="0"/>
              </a:spcAft>
              <a:buClr>
                <a:schemeClr val="dk1"/>
              </a:buClr>
              <a:buSzPts val="2000"/>
              <a:buFont typeface="Calibri"/>
              <a:buChar char="●"/>
            </a:pPr>
            <a:r>
              <a:rPr lang="zh-TW" sz="2000" b="1">
                <a:solidFill>
                  <a:schemeClr val="dk1"/>
                </a:solidFill>
                <a:latin typeface="Calibri"/>
                <a:ea typeface="Calibri"/>
                <a:cs typeface="Calibri"/>
                <a:sym typeface="Calibri"/>
              </a:rPr>
              <a:t>Graph neural networks consist of multiple permutation equivariant / invariant functions.</a:t>
            </a:r>
            <a:endParaRPr sz="2000" b="1">
              <a:solidFill>
                <a:schemeClr val="dk1"/>
              </a:solidFill>
              <a:latin typeface="Calibri"/>
              <a:ea typeface="Calibri"/>
              <a:cs typeface="Calibri"/>
              <a:sym typeface="Calibri"/>
            </a:endParaRPr>
          </a:p>
        </p:txBody>
      </p:sp>
      <p:sp>
        <p:nvSpPr>
          <p:cNvPr id="170" name="Google Shape;170;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TW"/>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4"/>
          <p:cNvSpPr/>
          <p:nvPr/>
        </p:nvSpPr>
        <p:spPr>
          <a:xfrm>
            <a:off x="0" y="0"/>
            <a:ext cx="9144000" cy="887400"/>
          </a:xfrm>
          <a:prstGeom prst="rect">
            <a:avLst/>
          </a:prstGeom>
          <a:solidFill>
            <a:srgbClr val="04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6" name="Google Shape;176;p24"/>
          <p:cNvPicPr preferRelativeResize="0"/>
          <p:nvPr/>
        </p:nvPicPr>
        <p:blipFill>
          <a:blip r:embed="rId3">
            <a:alphaModFix/>
          </a:blip>
          <a:stretch>
            <a:fillRect/>
          </a:stretch>
        </p:blipFill>
        <p:spPr>
          <a:xfrm rot="2479508">
            <a:off x="7953462" y="59473"/>
            <a:ext cx="775050" cy="859357"/>
          </a:xfrm>
          <a:prstGeom prst="rect">
            <a:avLst/>
          </a:prstGeom>
          <a:noFill/>
          <a:ln>
            <a:noFill/>
          </a:ln>
        </p:spPr>
      </p:pic>
      <p:sp>
        <p:nvSpPr>
          <p:cNvPr id="177" name="Google Shape;177;p24"/>
          <p:cNvSpPr txBox="1"/>
          <p:nvPr/>
        </p:nvSpPr>
        <p:spPr>
          <a:xfrm>
            <a:off x="311700" y="120450"/>
            <a:ext cx="72621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sz="3000" b="1">
                <a:solidFill>
                  <a:schemeClr val="lt1"/>
                </a:solidFill>
                <a:latin typeface="Calibri"/>
                <a:ea typeface="Calibri"/>
                <a:cs typeface="Calibri"/>
                <a:sym typeface="Calibri"/>
              </a:rPr>
              <a:t>Graph Neural Network Overview</a:t>
            </a:r>
            <a:endParaRPr sz="3000" b="1">
              <a:solidFill>
                <a:schemeClr val="lt1"/>
              </a:solidFill>
              <a:latin typeface="Calibri"/>
              <a:ea typeface="Calibri"/>
              <a:cs typeface="Calibri"/>
              <a:sym typeface="Calibri"/>
            </a:endParaRPr>
          </a:p>
        </p:txBody>
      </p:sp>
      <p:sp>
        <p:nvSpPr>
          <p:cNvPr id="178" name="Google Shape;178;p24"/>
          <p:cNvSpPr txBox="1"/>
          <p:nvPr/>
        </p:nvSpPr>
        <p:spPr>
          <a:xfrm>
            <a:off x="464100" y="1067725"/>
            <a:ext cx="8372100" cy="2957400"/>
          </a:xfrm>
          <a:prstGeom prst="rect">
            <a:avLst/>
          </a:prstGeom>
          <a:noFill/>
          <a:ln>
            <a:noFill/>
          </a:ln>
        </p:spPr>
        <p:txBody>
          <a:bodyPr spcFirstLastPara="1" wrap="square" lIns="91425" tIns="91425" rIns="91425" bIns="91425" anchor="t" anchorCtr="0">
            <a:normAutofit/>
          </a:bodyPr>
          <a:lstStyle/>
          <a:p>
            <a:pPr marL="457200" lvl="0" indent="-355600" algn="l" rtl="0">
              <a:lnSpc>
                <a:spcPct val="115000"/>
              </a:lnSpc>
              <a:spcBef>
                <a:spcPts val="0"/>
              </a:spcBef>
              <a:spcAft>
                <a:spcPts val="0"/>
              </a:spcAft>
              <a:buClr>
                <a:schemeClr val="dk1"/>
              </a:buClr>
              <a:buSzPts val="2000"/>
              <a:buFont typeface="Calibri"/>
              <a:buChar char="●"/>
            </a:pPr>
            <a:r>
              <a:rPr lang="zh-TW" sz="2000" b="1">
                <a:solidFill>
                  <a:schemeClr val="dk1"/>
                </a:solidFill>
                <a:latin typeface="Calibri"/>
                <a:ea typeface="Calibri"/>
                <a:cs typeface="Calibri"/>
                <a:sym typeface="Calibri"/>
              </a:rPr>
              <a:t>Are other neural network architectures like MLPs, permutation invariant / equivariant?</a:t>
            </a:r>
            <a:endParaRPr sz="2000" b="1">
              <a:solidFill>
                <a:schemeClr val="dk1"/>
              </a:solidFill>
              <a:latin typeface="Calibri"/>
              <a:ea typeface="Calibri"/>
              <a:cs typeface="Calibri"/>
              <a:sym typeface="Calibri"/>
            </a:endParaRPr>
          </a:p>
          <a:p>
            <a:pPr marL="914400" lvl="1" indent="-355600" algn="l" rtl="0">
              <a:lnSpc>
                <a:spcPct val="115000"/>
              </a:lnSpc>
              <a:spcBef>
                <a:spcPts val="0"/>
              </a:spcBef>
              <a:spcAft>
                <a:spcPts val="0"/>
              </a:spcAft>
              <a:buClr>
                <a:srgbClr val="1155CC"/>
              </a:buClr>
              <a:buSzPts val="2000"/>
              <a:buFont typeface="Calibri"/>
              <a:buChar char="○"/>
            </a:pPr>
            <a:r>
              <a:rPr lang="zh-TW" sz="2000" b="1">
                <a:solidFill>
                  <a:srgbClr val="1155CC"/>
                </a:solidFill>
                <a:latin typeface="Calibri"/>
                <a:ea typeface="Calibri"/>
                <a:cs typeface="Calibri"/>
                <a:sym typeface="Calibri"/>
              </a:rPr>
              <a:t>No.</a:t>
            </a:r>
            <a:endParaRPr sz="2000" b="1">
              <a:solidFill>
                <a:srgbClr val="1155CC"/>
              </a:solidFill>
              <a:latin typeface="Calibri"/>
              <a:ea typeface="Calibri"/>
              <a:cs typeface="Calibri"/>
              <a:sym typeface="Calibri"/>
            </a:endParaRPr>
          </a:p>
          <a:p>
            <a:pPr marL="914400" lvl="1" indent="-355600" algn="l" rtl="0">
              <a:lnSpc>
                <a:spcPct val="115000"/>
              </a:lnSpc>
              <a:spcBef>
                <a:spcPts val="0"/>
              </a:spcBef>
              <a:spcAft>
                <a:spcPts val="0"/>
              </a:spcAft>
              <a:buClr>
                <a:srgbClr val="1155CC"/>
              </a:buClr>
              <a:buSzPts val="2000"/>
              <a:buFont typeface="Calibri"/>
              <a:buChar char="○"/>
            </a:pPr>
            <a:r>
              <a:rPr lang="zh-TW" sz="2000" b="1">
                <a:solidFill>
                  <a:srgbClr val="1155CC"/>
                </a:solidFill>
                <a:latin typeface="Calibri"/>
                <a:ea typeface="Calibri"/>
                <a:cs typeface="Calibri"/>
                <a:sym typeface="Calibri"/>
              </a:rPr>
              <a:t>Switching the order of the input leads to different outputs.</a:t>
            </a:r>
            <a:endParaRPr sz="2000" b="1">
              <a:solidFill>
                <a:srgbClr val="1155CC"/>
              </a:solidFill>
              <a:latin typeface="Calibri"/>
              <a:ea typeface="Calibri"/>
              <a:cs typeface="Calibri"/>
              <a:sym typeface="Calibri"/>
            </a:endParaRPr>
          </a:p>
        </p:txBody>
      </p:sp>
      <p:sp>
        <p:nvSpPr>
          <p:cNvPr id="179" name="Google Shape;179;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TW"/>
              <a:t>12</a:t>
            </a:fld>
            <a:endParaRPr/>
          </a:p>
        </p:txBody>
      </p:sp>
      <p:pic>
        <p:nvPicPr>
          <p:cNvPr id="180" name="Google Shape;180;p24"/>
          <p:cNvPicPr preferRelativeResize="0"/>
          <p:nvPr/>
        </p:nvPicPr>
        <p:blipFill>
          <a:blip r:embed="rId4">
            <a:alphaModFix/>
          </a:blip>
          <a:stretch>
            <a:fillRect/>
          </a:stretch>
        </p:blipFill>
        <p:spPr>
          <a:xfrm>
            <a:off x="1196176" y="2668002"/>
            <a:ext cx="6486500" cy="22369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5"/>
          <p:cNvSpPr/>
          <p:nvPr/>
        </p:nvSpPr>
        <p:spPr>
          <a:xfrm>
            <a:off x="0" y="0"/>
            <a:ext cx="9144000" cy="887400"/>
          </a:xfrm>
          <a:prstGeom prst="rect">
            <a:avLst/>
          </a:prstGeom>
          <a:solidFill>
            <a:srgbClr val="04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6" name="Google Shape;186;p25"/>
          <p:cNvPicPr preferRelativeResize="0"/>
          <p:nvPr/>
        </p:nvPicPr>
        <p:blipFill>
          <a:blip r:embed="rId3">
            <a:alphaModFix/>
          </a:blip>
          <a:stretch>
            <a:fillRect/>
          </a:stretch>
        </p:blipFill>
        <p:spPr>
          <a:xfrm rot="2479508">
            <a:off x="7953462" y="59473"/>
            <a:ext cx="775050" cy="859357"/>
          </a:xfrm>
          <a:prstGeom prst="rect">
            <a:avLst/>
          </a:prstGeom>
          <a:noFill/>
          <a:ln>
            <a:noFill/>
          </a:ln>
        </p:spPr>
      </p:pic>
      <p:sp>
        <p:nvSpPr>
          <p:cNvPr id="187" name="Google Shape;187;p25"/>
          <p:cNvSpPr txBox="1"/>
          <p:nvPr/>
        </p:nvSpPr>
        <p:spPr>
          <a:xfrm>
            <a:off x="311700" y="120450"/>
            <a:ext cx="72621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sz="3000" b="1">
                <a:solidFill>
                  <a:schemeClr val="lt1"/>
                </a:solidFill>
                <a:latin typeface="Calibri"/>
                <a:ea typeface="Calibri"/>
                <a:cs typeface="Calibri"/>
                <a:sym typeface="Calibri"/>
              </a:rPr>
              <a:t>Graph Neural Network Overview</a:t>
            </a:r>
            <a:endParaRPr sz="3000" b="1">
              <a:solidFill>
                <a:schemeClr val="lt1"/>
              </a:solidFill>
              <a:latin typeface="Calibri"/>
              <a:ea typeface="Calibri"/>
              <a:cs typeface="Calibri"/>
              <a:sym typeface="Calibri"/>
            </a:endParaRPr>
          </a:p>
        </p:txBody>
      </p:sp>
      <p:sp>
        <p:nvSpPr>
          <p:cNvPr id="188" name="Google Shape;188;p25"/>
          <p:cNvSpPr txBox="1"/>
          <p:nvPr/>
        </p:nvSpPr>
        <p:spPr>
          <a:xfrm>
            <a:off x="464100" y="1067725"/>
            <a:ext cx="8372100" cy="2957400"/>
          </a:xfrm>
          <a:prstGeom prst="rect">
            <a:avLst/>
          </a:prstGeom>
          <a:noFill/>
          <a:ln>
            <a:noFill/>
          </a:ln>
        </p:spPr>
        <p:txBody>
          <a:bodyPr spcFirstLastPara="1" wrap="square" lIns="91425" tIns="91425" rIns="91425" bIns="91425" anchor="t" anchorCtr="0">
            <a:normAutofit/>
          </a:bodyPr>
          <a:lstStyle/>
          <a:p>
            <a:pPr marL="457200" lvl="0" indent="-355600" algn="l" rtl="0">
              <a:lnSpc>
                <a:spcPct val="115000"/>
              </a:lnSpc>
              <a:spcBef>
                <a:spcPts val="0"/>
              </a:spcBef>
              <a:spcAft>
                <a:spcPts val="0"/>
              </a:spcAft>
              <a:buClr>
                <a:schemeClr val="dk1"/>
              </a:buClr>
              <a:buSzPts val="2000"/>
              <a:buFont typeface="Calibri"/>
              <a:buChar char="●"/>
            </a:pPr>
            <a:r>
              <a:rPr lang="zh-TW" sz="2000" b="1">
                <a:solidFill>
                  <a:schemeClr val="dk1"/>
                </a:solidFill>
                <a:latin typeface="Calibri"/>
                <a:ea typeface="Calibri"/>
                <a:cs typeface="Calibri"/>
                <a:sym typeface="Calibri"/>
              </a:rPr>
              <a:t>Are other neural network architectures like MLPs, permutation invariant / equivariant?</a:t>
            </a:r>
            <a:endParaRPr sz="2000" b="1">
              <a:solidFill>
                <a:schemeClr val="dk1"/>
              </a:solidFill>
              <a:latin typeface="Calibri"/>
              <a:ea typeface="Calibri"/>
              <a:cs typeface="Calibri"/>
              <a:sym typeface="Calibri"/>
            </a:endParaRPr>
          </a:p>
          <a:p>
            <a:pPr marL="914400" lvl="1" indent="-355600" algn="l" rtl="0">
              <a:lnSpc>
                <a:spcPct val="115000"/>
              </a:lnSpc>
              <a:spcBef>
                <a:spcPts val="0"/>
              </a:spcBef>
              <a:spcAft>
                <a:spcPts val="0"/>
              </a:spcAft>
              <a:buClr>
                <a:srgbClr val="1155CC"/>
              </a:buClr>
              <a:buSzPts val="2000"/>
              <a:buFont typeface="Calibri"/>
              <a:buChar char="○"/>
            </a:pPr>
            <a:r>
              <a:rPr lang="zh-TW" sz="2000" b="1">
                <a:solidFill>
                  <a:srgbClr val="1155CC"/>
                </a:solidFill>
                <a:latin typeface="Calibri"/>
                <a:ea typeface="Calibri"/>
                <a:cs typeface="Calibri"/>
                <a:sym typeface="Calibri"/>
              </a:rPr>
              <a:t>No.</a:t>
            </a:r>
            <a:endParaRPr sz="2000" b="1">
              <a:solidFill>
                <a:srgbClr val="1155CC"/>
              </a:solidFill>
              <a:latin typeface="Calibri"/>
              <a:ea typeface="Calibri"/>
              <a:cs typeface="Calibri"/>
              <a:sym typeface="Calibri"/>
            </a:endParaRPr>
          </a:p>
          <a:p>
            <a:pPr marL="914400" lvl="1" indent="-355600" algn="l" rtl="0">
              <a:lnSpc>
                <a:spcPct val="115000"/>
              </a:lnSpc>
              <a:spcBef>
                <a:spcPts val="0"/>
              </a:spcBef>
              <a:spcAft>
                <a:spcPts val="0"/>
              </a:spcAft>
              <a:buClr>
                <a:srgbClr val="1155CC"/>
              </a:buClr>
              <a:buSzPts val="2000"/>
              <a:buFont typeface="Calibri"/>
              <a:buChar char="○"/>
            </a:pPr>
            <a:r>
              <a:rPr lang="zh-TW" sz="2000" b="1">
                <a:solidFill>
                  <a:srgbClr val="1155CC"/>
                </a:solidFill>
                <a:latin typeface="Calibri"/>
                <a:ea typeface="Calibri"/>
                <a:cs typeface="Calibri"/>
                <a:sym typeface="Calibri"/>
              </a:rPr>
              <a:t>Switching the order of the input leads to different outputs.</a:t>
            </a:r>
            <a:endParaRPr sz="2000" b="1">
              <a:solidFill>
                <a:srgbClr val="1155CC"/>
              </a:solidFill>
              <a:latin typeface="Calibri"/>
              <a:ea typeface="Calibri"/>
              <a:cs typeface="Calibri"/>
              <a:sym typeface="Calibri"/>
            </a:endParaRPr>
          </a:p>
        </p:txBody>
      </p:sp>
      <p:sp>
        <p:nvSpPr>
          <p:cNvPr id="189" name="Google Shape;189;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TW"/>
              <a:t>13</a:t>
            </a:fld>
            <a:endParaRPr/>
          </a:p>
        </p:txBody>
      </p:sp>
      <p:pic>
        <p:nvPicPr>
          <p:cNvPr id="190" name="Google Shape;190;p25"/>
          <p:cNvPicPr preferRelativeResize="0"/>
          <p:nvPr/>
        </p:nvPicPr>
        <p:blipFill>
          <a:blip r:embed="rId4">
            <a:alphaModFix/>
          </a:blip>
          <a:stretch>
            <a:fillRect/>
          </a:stretch>
        </p:blipFill>
        <p:spPr>
          <a:xfrm>
            <a:off x="981062" y="2669125"/>
            <a:ext cx="6988923" cy="1533525"/>
          </a:xfrm>
          <a:prstGeom prst="rect">
            <a:avLst/>
          </a:prstGeom>
          <a:noFill/>
          <a:ln>
            <a:noFill/>
          </a:ln>
        </p:spPr>
      </p:pic>
      <p:sp>
        <p:nvSpPr>
          <p:cNvPr id="191" name="Google Shape;191;p25"/>
          <p:cNvSpPr txBox="1"/>
          <p:nvPr/>
        </p:nvSpPr>
        <p:spPr>
          <a:xfrm>
            <a:off x="1143775" y="4325900"/>
            <a:ext cx="68262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sz="1900" b="1">
                <a:latin typeface="Calibri"/>
                <a:ea typeface="Calibri"/>
                <a:cs typeface="Calibri"/>
                <a:sym typeface="Calibri"/>
              </a:rPr>
              <a:t>This explains why the naive MLP approach fails for graphs! </a:t>
            </a:r>
            <a:endParaRPr sz="1900" b="1">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6"/>
          <p:cNvSpPr/>
          <p:nvPr/>
        </p:nvSpPr>
        <p:spPr>
          <a:xfrm>
            <a:off x="0" y="0"/>
            <a:ext cx="9144000" cy="887400"/>
          </a:xfrm>
          <a:prstGeom prst="rect">
            <a:avLst/>
          </a:prstGeom>
          <a:solidFill>
            <a:srgbClr val="04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7" name="Google Shape;197;p26"/>
          <p:cNvPicPr preferRelativeResize="0"/>
          <p:nvPr/>
        </p:nvPicPr>
        <p:blipFill>
          <a:blip r:embed="rId3">
            <a:alphaModFix/>
          </a:blip>
          <a:stretch>
            <a:fillRect/>
          </a:stretch>
        </p:blipFill>
        <p:spPr>
          <a:xfrm rot="2479508">
            <a:off x="7953462" y="59473"/>
            <a:ext cx="775050" cy="859357"/>
          </a:xfrm>
          <a:prstGeom prst="rect">
            <a:avLst/>
          </a:prstGeom>
          <a:noFill/>
          <a:ln>
            <a:noFill/>
          </a:ln>
        </p:spPr>
      </p:pic>
      <p:sp>
        <p:nvSpPr>
          <p:cNvPr id="198" name="Google Shape;198;p26"/>
          <p:cNvSpPr txBox="1"/>
          <p:nvPr/>
        </p:nvSpPr>
        <p:spPr>
          <a:xfrm>
            <a:off x="311700" y="120450"/>
            <a:ext cx="72621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sz="3000" b="1">
                <a:solidFill>
                  <a:schemeClr val="lt1"/>
                </a:solidFill>
                <a:latin typeface="Calibri"/>
                <a:ea typeface="Calibri"/>
                <a:cs typeface="Calibri"/>
                <a:sym typeface="Calibri"/>
              </a:rPr>
              <a:t>Summary</a:t>
            </a:r>
            <a:endParaRPr sz="3000" b="1">
              <a:solidFill>
                <a:schemeClr val="lt1"/>
              </a:solidFill>
              <a:latin typeface="Calibri"/>
              <a:ea typeface="Calibri"/>
              <a:cs typeface="Calibri"/>
              <a:sym typeface="Calibri"/>
            </a:endParaRPr>
          </a:p>
        </p:txBody>
      </p:sp>
      <p:sp>
        <p:nvSpPr>
          <p:cNvPr id="199" name="Google Shape;199;p26"/>
          <p:cNvSpPr txBox="1"/>
          <p:nvPr/>
        </p:nvSpPr>
        <p:spPr>
          <a:xfrm>
            <a:off x="464100" y="1067725"/>
            <a:ext cx="8372100" cy="2957400"/>
          </a:xfrm>
          <a:prstGeom prst="rect">
            <a:avLst/>
          </a:prstGeom>
          <a:noFill/>
          <a:ln>
            <a:noFill/>
          </a:ln>
        </p:spPr>
        <p:txBody>
          <a:bodyPr spcFirstLastPara="1" wrap="square" lIns="91425" tIns="91425" rIns="91425" bIns="91425" anchor="t" anchorCtr="0">
            <a:normAutofit/>
          </a:bodyPr>
          <a:lstStyle/>
          <a:p>
            <a:pPr marL="457200" lvl="0" indent="-355600" algn="l" rtl="0">
              <a:lnSpc>
                <a:spcPct val="115000"/>
              </a:lnSpc>
              <a:spcBef>
                <a:spcPts val="0"/>
              </a:spcBef>
              <a:spcAft>
                <a:spcPts val="0"/>
              </a:spcAft>
              <a:buClr>
                <a:srgbClr val="1155CC"/>
              </a:buClr>
              <a:buSzPts val="2000"/>
              <a:buFont typeface="Calibri"/>
              <a:buChar char="●"/>
            </a:pPr>
            <a:r>
              <a:rPr lang="zh-TW" sz="2000" b="1">
                <a:solidFill>
                  <a:srgbClr val="1155CC"/>
                </a:solidFill>
                <a:latin typeface="Calibri"/>
                <a:ea typeface="Calibri"/>
                <a:cs typeface="Calibri"/>
                <a:sym typeface="Calibri"/>
              </a:rPr>
              <a:t>Common DL framework</a:t>
            </a:r>
            <a:endParaRPr sz="2000" b="1">
              <a:solidFill>
                <a:srgbClr val="1155CC"/>
              </a:solidFill>
              <a:latin typeface="Calibri"/>
              <a:ea typeface="Calibri"/>
              <a:cs typeface="Calibri"/>
              <a:sym typeface="Calibri"/>
            </a:endParaRPr>
          </a:p>
          <a:p>
            <a:pPr marL="914400" lvl="1" indent="-355600" algn="l" rtl="0">
              <a:lnSpc>
                <a:spcPct val="115000"/>
              </a:lnSpc>
              <a:spcBef>
                <a:spcPts val="0"/>
              </a:spcBef>
              <a:spcAft>
                <a:spcPts val="0"/>
              </a:spcAft>
              <a:buClr>
                <a:schemeClr val="dk1"/>
              </a:buClr>
              <a:buSzPts val="2000"/>
              <a:buFont typeface="Calibri"/>
              <a:buChar char="○"/>
            </a:pPr>
            <a:r>
              <a:rPr lang="zh-TW" sz="2000">
                <a:solidFill>
                  <a:schemeClr val="dk1"/>
                </a:solidFill>
                <a:latin typeface="Calibri"/>
                <a:ea typeface="Calibri"/>
                <a:cs typeface="Calibri"/>
                <a:sym typeface="Calibri"/>
              </a:rPr>
              <a:t>CNN, RNN, MLP</a:t>
            </a:r>
            <a:endParaRPr sz="2000">
              <a:solidFill>
                <a:schemeClr val="dk1"/>
              </a:solidFill>
              <a:latin typeface="Calibri"/>
              <a:ea typeface="Calibri"/>
              <a:cs typeface="Calibri"/>
              <a:sym typeface="Calibri"/>
            </a:endParaRPr>
          </a:p>
          <a:p>
            <a:pPr marL="457200" lvl="0" indent="-355600" algn="l" rtl="0">
              <a:lnSpc>
                <a:spcPct val="115000"/>
              </a:lnSpc>
              <a:spcBef>
                <a:spcPts val="0"/>
              </a:spcBef>
              <a:spcAft>
                <a:spcPts val="0"/>
              </a:spcAft>
              <a:buClr>
                <a:srgbClr val="CC0000"/>
              </a:buClr>
              <a:buSzPts val="2000"/>
              <a:buFont typeface="Calibri"/>
              <a:buChar char="●"/>
            </a:pPr>
            <a:r>
              <a:rPr lang="zh-TW" sz="2000" b="1">
                <a:solidFill>
                  <a:srgbClr val="CC0000"/>
                </a:solidFill>
                <a:latin typeface="Calibri"/>
                <a:ea typeface="Calibri"/>
                <a:cs typeface="Calibri"/>
                <a:sym typeface="Calibri"/>
              </a:rPr>
              <a:t>Permutation invariance / equivariance</a:t>
            </a:r>
            <a:endParaRPr sz="2000" b="1">
              <a:solidFill>
                <a:srgbClr val="CC0000"/>
              </a:solidFill>
              <a:latin typeface="Calibri"/>
              <a:ea typeface="Calibri"/>
              <a:cs typeface="Calibri"/>
              <a:sym typeface="Calibri"/>
            </a:endParaRPr>
          </a:p>
          <a:p>
            <a:pPr marL="914400" lvl="1" indent="-355600" algn="l" rtl="0">
              <a:lnSpc>
                <a:spcPct val="115000"/>
              </a:lnSpc>
              <a:spcBef>
                <a:spcPts val="0"/>
              </a:spcBef>
              <a:spcAft>
                <a:spcPts val="0"/>
              </a:spcAft>
              <a:buClr>
                <a:schemeClr val="dk1"/>
              </a:buClr>
              <a:buSzPts val="2000"/>
              <a:buFont typeface="Calibri"/>
              <a:buChar char="○"/>
            </a:pPr>
            <a:r>
              <a:rPr lang="zh-TW" sz="2000">
                <a:solidFill>
                  <a:schemeClr val="dk1"/>
                </a:solidFill>
                <a:latin typeface="Calibri"/>
                <a:ea typeface="Calibri"/>
                <a:cs typeface="Calibri"/>
                <a:sym typeface="Calibri"/>
              </a:rPr>
              <a:t>Graph neural network (GNN)</a:t>
            </a:r>
            <a:endParaRPr sz="2000" b="1">
              <a:solidFill>
                <a:schemeClr val="dk1"/>
              </a:solidFill>
              <a:latin typeface="Calibri"/>
              <a:ea typeface="Calibri"/>
              <a:cs typeface="Calibri"/>
              <a:sym typeface="Calibri"/>
            </a:endParaRPr>
          </a:p>
          <a:p>
            <a:pPr marL="0" lvl="0" indent="0" algn="l" rtl="0">
              <a:lnSpc>
                <a:spcPct val="115000"/>
              </a:lnSpc>
              <a:spcBef>
                <a:spcPts val="1200"/>
              </a:spcBef>
              <a:spcAft>
                <a:spcPts val="1200"/>
              </a:spcAft>
              <a:buNone/>
            </a:pPr>
            <a:r>
              <a:rPr lang="zh-TW" sz="2000" b="1">
                <a:solidFill>
                  <a:schemeClr val="dk1"/>
                </a:solidFill>
                <a:latin typeface="Calibri"/>
                <a:ea typeface="Calibri"/>
                <a:cs typeface="Calibri"/>
                <a:sym typeface="Calibri"/>
              </a:rPr>
              <a:t>Next: Design graph neural networks that are permutation invariant / equivariant by passing and aggregating information fron neighbors!</a:t>
            </a:r>
            <a:endParaRPr sz="2000" b="1">
              <a:solidFill>
                <a:schemeClr val="dk1"/>
              </a:solidFill>
              <a:latin typeface="Calibri"/>
              <a:ea typeface="Calibri"/>
              <a:cs typeface="Calibri"/>
              <a:sym typeface="Calibri"/>
            </a:endParaRPr>
          </a:p>
        </p:txBody>
      </p:sp>
      <p:sp>
        <p:nvSpPr>
          <p:cNvPr id="200" name="Google Shape;200;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TW"/>
              <a:t>14</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4"/>
          <p:cNvSpPr/>
          <p:nvPr/>
        </p:nvSpPr>
        <p:spPr>
          <a:xfrm>
            <a:off x="0" y="0"/>
            <a:ext cx="9144000" cy="887400"/>
          </a:xfrm>
          <a:prstGeom prst="rect">
            <a:avLst/>
          </a:prstGeom>
          <a:solidFill>
            <a:srgbClr val="04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8" name="Google Shape;68;p14"/>
          <p:cNvPicPr preferRelativeResize="0"/>
          <p:nvPr/>
        </p:nvPicPr>
        <p:blipFill>
          <a:blip r:embed="rId3">
            <a:alphaModFix/>
          </a:blip>
          <a:stretch>
            <a:fillRect/>
          </a:stretch>
        </p:blipFill>
        <p:spPr>
          <a:xfrm rot="2479508">
            <a:off x="7953462" y="59473"/>
            <a:ext cx="775050" cy="859357"/>
          </a:xfrm>
          <a:prstGeom prst="rect">
            <a:avLst/>
          </a:prstGeom>
          <a:noFill/>
          <a:ln>
            <a:noFill/>
          </a:ln>
        </p:spPr>
      </p:pic>
      <p:sp>
        <p:nvSpPr>
          <p:cNvPr id="69" name="Google Shape;69;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TW"/>
              <a:t>2</a:t>
            </a:fld>
            <a:endParaRPr/>
          </a:p>
        </p:txBody>
      </p:sp>
      <p:sp>
        <p:nvSpPr>
          <p:cNvPr id="70" name="Google Shape;70;p14"/>
          <p:cNvSpPr txBox="1"/>
          <p:nvPr/>
        </p:nvSpPr>
        <p:spPr>
          <a:xfrm>
            <a:off x="311700" y="120450"/>
            <a:ext cx="72621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sz="3000" b="1">
                <a:solidFill>
                  <a:schemeClr val="lt1"/>
                </a:solidFill>
                <a:latin typeface="Calibri"/>
                <a:ea typeface="Calibri"/>
                <a:cs typeface="Calibri"/>
                <a:sym typeface="Calibri"/>
              </a:rPr>
              <a:t>Limitations of Shallow Encoders</a:t>
            </a:r>
            <a:endParaRPr sz="3000" b="1">
              <a:solidFill>
                <a:schemeClr val="lt1"/>
              </a:solidFill>
              <a:latin typeface="Calibri"/>
              <a:ea typeface="Calibri"/>
              <a:cs typeface="Calibri"/>
              <a:sym typeface="Calibri"/>
            </a:endParaRPr>
          </a:p>
        </p:txBody>
      </p:sp>
      <p:sp>
        <p:nvSpPr>
          <p:cNvPr id="71" name="Google Shape;71;p14"/>
          <p:cNvSpPr txBox="1"/>
          <p:nvPr/>
        </p:nvSpPr>
        <p:spPr>
          <a:xfrm>
            <a:off x="464100" y="1067725"/>
            <a:ext cx="8171400" cy="3843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zh-TW" sz="2200" b="1">
                <a:solidFill>
                  <a:schemeClr val="dk1"/>
                </a:solidFill>
                <a:latin typeface="Calibri"/>
                <a:ea typeface="Calibri"/>
                <a:cs typeface="Calibri"/>
                <a:sym typeface="Calibri"/>
              </a:rPr>
              <a:t>Limitations of shallow embedding methods:</a:t>
            </a:r>
            <a:endParaRPr sz="2200" b="1">
              <a:solidFill>
                <a:schemeClr val="dk1"/>
              </a:solidFill>
              <a:latin typeface="Calibri"/>
              <a:ea typeface="Calibri"/>
              <a:cs typeface="Calibri"/>
              <a:sym typeface="Calibri"/>
            </a:endParaRPr>
          </a:p>
          <a:p>
            <a:pPr marL="457200" lvl="0" indent="-355600" algn="l" rtl="0">
              <a:lnSpc>
                <a:spcPct val="150000"/>
              </a:lnSpc>
              <a:spcBef>
                <a:spcPts val="1200"/>
              </a:spcBef>
              <a:spcAft>
                <a:spcPts val="0"/>
              </a:spcAft>
              <a:buClr>
                <a:srgbClr val="CC0000"/>
              </a:buClr>
              <a:buSzPts val="2000"/>
              <a:buFont typeface="Calibri"/>
              <a:buChar char="●"/>
            </a:pPr>
            <a:r>
              <a:rPr lang="zh-TW" sz="2000" b="1">
                <a:solidFill>
                  <a:srgbClr val="CC0000"/>
                </a:solidFill>
                <a:latin typeface="Calibri"/>
                <a:ea typeface="Calibri"/>
                <a:cs typeface="Calibri"/>
                <a:sym typeface="Calibri"/>
              </a:rPr>
              <a:t>O(|V|) parameters are needed:</a:t>
            </a:r>
            <a:endParaRPr sz="2000" b="1">
              <a:solidFill>
                <a:srgbClr val="CC0000"/>
              </a:solidFill>
              <a:latin typeface="Calibri"/>
              <a:ea typeface="Calibri"/>
              <a:cs typeface="Calibri"/>
              <a:sym typeface="Calibri"/>
            </a:endParaRPr>
          </a:p>
          <a:p>
            <a:pPr marL="914400" lvl="1" indent="-355600" algn="l" rtl="0">
              <a:lnSpc>
                <a:spcPct val="150000"/>
              </a:lnSpc>
              <a:spcBef>
                <a:spcPts val="0"/>
              </a:spcBef>
              <a:spcAft>
                <a:spcPts val="0"/>
              </a:spcAft>
              <a:buClr>
                <a:schemeClr val="dk1"/>
              </a:buClr>
              <a:buSzPts val="2000"/>
              <a:buFont typeface="Calibri"/>
              <a:buChar char="○"/>
            </a:pPr>
            <a:r>
              <a:rPr lang="zh-TW" sz="2000" b="1">
                <a:solidFill>
                  <a:schemeClr val="dk1"/>
                </a:solidFill>
                <a:latin typeface="Calibri"/>
                <a:ea typeface="Calibri"/>
                <a:cs typeface="Calibri"/>
                <a:sym typeface="Calibri"/>
              </a:rPr>
              <a:t>Can we generate node embeddings with shared parameters?</a:t>
            </a:r>
            <a:endParaRPr sz="2000" b="1">
              <a:solidFill>
                <a:schemeClr val="dk1"/>
              </a:solidFill>
              <a:latin typeface="Calibri"/>
              <a:ea typeface="Calibri"/>
              <a:cs typeface="Calibri"/>
              <a:sym typeface="Calibri"/>
            </a:endParaRPr>
          </a:p>
          <a:p>
            <a:pPr marL="457200" lvl="0" indent="-355600" algn="l" rtl="0">
              <a:lnSpc>
                <a:spcPct val="150000"/>
              </a:lnSpc>
              <a:spcBef>
                <a:spcPts val="0"/>
              </a:spcBef>
              <a:spcAft>
                <a:spcPts val="0"/>
              </a:spcAft>
              <a:buClr>
                <a:schemeClr val="dk1"/>
              </a:buClr>
              <a:buSzPts val="2000"/>
              <a:buFont typeface="Calibri"/>
              <a:buChar char="●"/>
            </a:pPr>
            <a:r>
              <a:rPr lang="zh-TW" sz="2000" b="1">
                <a:solidFill>
                  <a:srgbClr val="CC0000"/>
                </a:solidFill>
                <a:latin typeface="Calibri"/>
                <a:ea typeface="Calibri"/>
                <a:cs typeface="Calibri"/>
                <a:sym typeface="Calibri"/>
              </a:rPr>
              <a:t>Inherently “transductive”:</a:t>
            </a:r>
            <a:endParaRPr sz="2000" b="1">
              <a:solidFill>
                <a:schemeClr val="dk1"/>
              </a:solidFill>
              <a:latin typeface="Calibri"/>
              <a:ea typeface="Calibri"/>
              <a:cs typeface="Calibri"/>
              <a:sym typeface="Calibri"/>
            </a:endParaRPr>
          </a:p>
          <a:p>
            <a:pPr marL="914400" lvl="1" indent="-355600" algn="l" rtl="0">
              <a:lnSpc>
                <a:spcPct val="150000"/>
              </a:lnSpc>
              <a:spcBef>
                <a:spcPts val="0"/>
              </a:spcBef>
              <a:spcAft>
                <a:spcPts val="0"/>
              </a:spcAft>
              <a:buClr>
                <a:schemeClr val="dk1"/>
              </a:buClr>
              <a:buSzPts val="2000"/>
              <a:buFont typeface="Calibri"/>
              <a:buChar char="○"/>
            </a:pPr>
            <a:r>
              <a:rPr lang="zh-TW" sz="2000" b="1">
                <a:solidFill>
                  <a:schemeClr val="dk1"/>
                </a:solidFill>
                <a:latin typeface="Calibri"/>
                <a:ea typeface="Calibri"/>
                <a:cs typeface="Calibri"/>
                <a:sym typeface="Calibri"/>
              </a:rPr>
              <a:t>Can the method be applied to unseen graphs?</a:t>
            </a:r>
            <a:endParaRPr sz="2000" b="1">
              <a:solidFill>
                <a:schemeClr val="dk1"/>
              </a:solidFill>
              <a:latin typeface="Calibri"/>
              <a:ea typeface="Calibri"/>
              <a:cs typeface="Calibri"/>
              <a:sym typeface="Calibri"/>
            </a:endParaRPr>
          </a:p>
          <a:p>
            <a:pPr marL="457200" lvl="0" indent="-355600" algn="l" rtl="0">
              <a:lnSpc>
                <a:spcPct val="150000"/>
              </a:lnSpc>
              <a:spcBef>
                <a:spcPts val="0"/>
              </a:spcBef>
              <a:spcAft>
                <a:spcPts val="0"/>
              </a:spcAft>
              <a:buClr>
                <a:schemeClr val="dk1"/>
              </a:buClr>
              <a:buSzPts val="2000"/>
              <a:buFont typeface="Calibri"/>
              <a:buChar char="●"/>
            </a:pPr>
            <a:r>
              <a:rPr lang="zh-TW" sz="2000" b="1">
                <a:solidFill>
                  <a:srgbClr val="CC0000"/>
                </a:solidFill>
                <a:latin typeface="Calibri"/>
                <a:ea typeface="Calibri"/>
                <a:cs typeface="Calibri"/>
                <a:sym typeface="Calibri"/>
              </a:rPr>
              <a:t>Do not incorporate node features:</a:t>
            </a:r>
            <a:endParaRPr sz="2000" b="1">
              <a:solidFill>
                <a:schemeClr val="dk1"/>
              </a:solidFill>
              <a:latin typeface="Calibri"/>
              <a:ea typeface="Calibri"/>
              <a:cs typeface="Calibri"/>
              <a:sym typeface="Calibri"/>
            </a:endParaRPr>
          </a:p>
          <a:p>
            <a:pPr marL="914400" lvl="1" indent="-355600" algn="l" rtl="0">
              <a:lnSpc>
                <a:spcPct val="150000"/>
              </a:lnSpc>
              <a:spcBef>
                <a:spcPts val="0"/>
              </a:spcBef>
              <a:spcAft>
                <a:spcPts val="0"/>
              </a:spcAft>
              <a:buClr>
                <a:schemeClr val="dk1"/>
              </a:buClr>
              <a:buSzPts val="2000"/>
              <a:buFont typeface="Calibri"/>
              <a:buChar char="○"/>
            </a:pPr>
            <a:r>
              <a:rPr lang="zh-TW" sz="2000" b="1">
                <a:solidFill>
                  <a:schemeClr val="dk1"/>
                </a:solidFill>
                <a:latin typeface="Calibri"/>
                <a:ea typeface="Calibri"/>
                <a:cs typeface="Calibri"/>
                <a:sym typeface="Calibri"/>
              </a:rPr>
              <a:t>Can we leverage node, edge features?</a:t>
            </a:r>
            <a:endParaRPr sz="2000" b="1">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p:nvPr/>
        </p:nvSpPr>
        <p:spPr>
          <a:xfrm>
            <a:off x="0" y="0"/>
            <a:ext cx="9144000" cy="887400"/>
          </a:xfrm>
          <a:prstGeom prst="rect">
            <a:avLst/>
          </a:prstGeom>
          <a:solidFill>
            <a:srgbClr val="04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7" name="Google Shape;77;p15"/>
          <p:cNvPicPr preferRelativeResize="0"/>
          <p:nvPr/>
        </p:nvPicPr>
        <p:blipFill>
          <a:blip r:embed="rId3">
            <a:alphaModFix/>
          </a:blip>
          <a:stretch>
            <a:fillRect/>
          </a:stretch>
        </p:blipFill>
        <p:spPr>
          <a:xfrm rot="2479508">
            <a:off x="7953462" y="59473"/>
            <a:ext cx="775050" cy="859357"/>
          </a:xfrm>
          <a:prstGeom prst="rect">
            <a:avLst/>
          </a:prstGeom>
          <a:noFill/>
          <a:ln>
            <a:noFill/>
          </a:ln>
        </p:spPr>
      </p:pic>
      <p:sp>
        <p:nvSpPr>
          <p:cNvPr id="78" name="Google Shape;78;p15"/>
          <p:cNvSpPr txBox="1"/>
          <p:nvPr/>
        </p:nvSpPr>
        <p:spPr>
          <a:xfrm>
            <a:off x="311700" y="120450"/>
            <a:ext cx="72621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sz="3000" b="1">
                <a:solidFill>
                  <a:schemeClr val="lt1"/>
                </a:solidFill>
                <a:latin typeface="Calibri"/>
                <a:ea typeface="Calibri"/>
                <a:cs typeface="Calibri"/>
                <a:sym typeface="Calibri"/>
              </a:rPr>
              <a:t>Modern DL Toolbox</a:t>
            </a:r>
            <a:endParaRPr sz="3000" b="1">
              <a:solidFill>
                <a:schemeClr val="lt1"/>
              </a:solidFill>
              <a:latin typeface="Calibri"/>
              <a:ea typeface="Calibri"/>
              <a:cs typeface="Calibri"/>
              <a:sym typeface="Calibri"/>
            </a:endParaRPr>
          </a:p>
        </p:txBody>
      </p:sp>
      <p:sp>
        <p:nvSpPr>
          <p:cNvPr id="79" name="Google Shape;79;p15"/>
          <p:cNvSpPr txBox="1"/>
          <p:nvPr/>
        </p:nvSpPr>
        <p:spPr>
          <a:xfrm>
            <a:off x="311700" y="1137100"/>
            <a:ext cx="8372100" cy="789300"/>
          </a:xfrm>
          <a:prstGeom prst="rect">
            <a:avLst/>
          </a:prstGeom>
          <a:noFill/>
          <a:ln>
            <a:noFill/>
          </a:ln>
        </p:spPr>
        <p:txBody>
          <a:bodyPr spcFirstLastPara="1" wrap="square" lIns="91425" tIns="91425" rIns="91425" bIns="91425" anchor="t" anchorCtr="0">
            <a:normAutofit lnSpcReduction="20000"/>
          </a:bodyPr>
          <a:lstStyle/>
          <a:p>
            <a:pPr marL="457200" lvl="0" indent="-355600" algn="l" rtl="0">
              <a:lnSpc>
                <a:spcPct val="115000"/>
              </a:lnSpc>
              <a:spcBef>
                <a:spcPts val="0"/>
              </a:spcBef>
              <a:spcAft>
                <a:spcPts val="0"/>
              </a:spcAft>
              <a:buClr>
                <a:schemeClr val="dk1"/>
              </a:buClr>
              <a:buSzPts val="2000"/>
              <a:buFont typeface="Calibri"/>
              <a:buChar char="●"/>
            </a:pPr>
            <a:r>
              <a:rPr lang="zh-TW" sz="2000" b="1">
                <a:solidFill>
                  <a:schemeClr val="dk1"/>
                </a:solidFill>
                <a:latin typeface="Calibri"/>
                <a:ea typeface="Calibri"/>
                <a:cs typeface="Calibri"/>
                <a:sym typeface="Calibri"/>
              </a:rPr>
              <a:t>Modern deep learning frameworks (CNN, RNN) are designed for simple sequences and grids</a:t>
            </a:r>
            <a:endParaRPr sz="2000" b="1">
              <a:solidFill>
                <a:schemeClr val="dk1"/>
              </a:solidFill>
              <a:latin typeface="Calibri"/>
              <a:ea typeface="Calibri"/>
              <a:cs typeface="Calibri"/>
              <a:sym typeface="Calibri"/>
            </a:endParaRPr>
          </a:p>
        </p:txBody>
      </p:sp>
      <p:sp>
        <p:nvSpPr>
          <p:cNvPr id="80" name="Google Shape;80;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TW"/>
              <a:t>3</a:t>
            </a:fld>
            <a:endParaRPr/>
          </a:p>
        </p:txBody>
      </p:sp>
      <p:pic>
        <p:nvPicPr>
          <p:cNvPr id="81" name="Google Shape;81;p15"/>
          <p:cNvPicPr preferRelativeResize="0"/>
          <p:nvPr/>
        </p:nvPicPr>
        <p:blipFill>
          <a:blip r:embed="rId4">
            <a:alphaModFix/>
          </a:blip>
          <a:stretch>
            <a:fillRect/>
          </a:stretch>
        </p:blipFill>
        <p:spPr>
          <a:xfrm>
            <a:off x="1993375" y="1926399"/>
            <a:ext cx="5225526" cy="2030850"/>
          </a:xfrm>
          <a:prstGeom prst="rect">
            <a:avLst/>
          </a:prstGeom>
          <a:noFill/>
          <a:ln>
            <a:noFill/>
          </a:ln>
        </p:spPr>
      </p:pic>
      <p:pic>
        <p:nvPicPr>
          <p:cNvPr id="82" name="Google Shape;82;p15"/>
          <p:cNvPicPr preferRelativeResize="0"/>
          <p:nvPr/>
        </p:nvPicPr>
        <p:blipFill>
          <a:blip r:embed="rId5">
            <a:alphaModFix/>
          </a:blip>
          <a:stretch>
            <a:fillRect/>
          </a:stretch>
        </p:blipFill>
        <p:spPr>
          <a:xfrm>
            <a:off x="1548588" y="4048550"/>
            <a:ext cx="6115093" cy="7893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6"/>
          <p:cNvSpPr/>
          <p:nvPr/>
        </p:nvSpPr>
        <p:spPr>
          <a:xfrm>
            <a:off x="0" y="0"/>
            <a:ext cx="9144000" cy="887400"/>
          </a:xfrm>
          <a:prstGeom prst="rect">
            <a:avLst/>
          </a:prstGeom>
          <a:solidFill>
            <a:srgbClr val="04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8" name="Google Shape;88;p16"/>
          <p:cNvPicPr preferRelativeResize="0"/>
          <p:nvPr/>
        </p:nvPicPr>
        <p:blipFill>
          <a:blip r:embed="rId3">
            <a:alphaModFix/>
          </a:blip>
          <a:stretch>
            <a:fillRect/>
          </a:stretch>
        </p:blipFill>
        <p:spPr>
          <a:xfrm rot="2479508">
            <a:off x="7953462" y="59473"/>
            <a:ext cx="775050" cy="859357"/>
          </a:xfrm>
          <a:prstGeom prst="rect">
            <a:avLst/>
          </a:prstGeom>
          <a:noFill/>
          <a:ln>
            <a:noFill/>
          </a:ln>
        </p:spPr>
      </p:pic>
      <p:sp>
        <p:nvSpPr>
          <p:cNvPr id="89" name="Google Shape;89;p16"/>
          <p:cNvSpPr txBox="1"/>
          <p:nvPr/>
        </p:nvSpPr>
        <p:spPr>
          <a:xfrm>
            <a:off x="311700" y="120450"/>
            <a:ext cx="72621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sz="3000" b="1">
                <a:solidFill>
                  <a:schemeClr val="lt1"/>
                </a:solidFill>
                <a:latin typeface="Calibri"/>
                <a:ea typeface="Calibri"/>
                <a:cs typeface="Calibri"/>
                <a:sym typeface="Calibri"/>
              </a:rPr>
              <a:t>Why is it Hard?</a:t>
            </a:r>
            <a:endParaRPr sz="3000" b="1">
              <a:solidFill>
                <a:schemeClr val="lt1"/>
              </a:solidFill>
              <a:latin typeface="Calibri"/>
              <a:ea typeface="Calibri"/>
              <a:cs typeface="Calibri"/>
              <a:sym typeface="Calibri"/>
            </a:endParaRPr>
          </a:p>
        </p:txBody>
      </p:sp>
      <p:sp>
        <p:nvSpPr>
          <p:cNvPr id="90" name="Google Shape;90;p16"/>
          <p:cNvSpPr txBox="1"/>
          <p:nvPr/>
        </p:nvSpPr>
        <p:spPr>
          <a:xfrm>
            <a:off x="464100" y="1067725"/>
            <a:ext cx="8372100" cy="2957400"/>
          </a:xfrm>
          <a:prstGeom prst="rect">
            <a:avLst/>
          </a:prstGeom>
          <a:noFill/>
          <a:ln>
            <a:noFill/>
          </a:ln>
        </p:spPr>
        <p:txBody>
          <a:bodyPr spcFirstLastPara="1" wrap="square" lIns="91425" tIns="91425" rIns="91425" bIns="91425" anchor="t" anchorCtr="0">
            <a:normAutofit/>
          </a:bodyPr>
          <a:lstStyle/>
          <a:p>
            <a:pPr marL="457200" lvl="0" indent="-355600" algn="l" rtl="0">
              <a:lnSpc>
                <a:spcPct val="115000"/>
              </a:lnSpc>
              <a:spcBef>
                <a:spcPts val="0"/>
              </a:spcBef>
              <a:spcAft>
                <a:spcPts val="0"/>
              </a:spcAft>
              <a:buClr>
                <a:schemeClr val="dk1"/>
              </a:buClr>
              <a:buSzPts val="2000"/>
              <a:buFont typeface="Calibri"/>
              <a:buChar char="●"/>
            </a:pPr>
            <a:r>
              <a:rPr lang="zh-TW" sz="2000" b="1">
                <a:solidFill>
                  <a:schemeClr val="dk1"/>
                </a:solidFill>
                <a:latin typeface="Calibri"/>
                <a:ea typeface="Calibri"/>
                <a:cs typeface="Calibri"/>
                <a:sym typeface="Calibri"/>
              </a:rPr>
              <a:t>Graph networks are far more complex!</a:t>
            </a:r>
            <a:endParaRPr sz="2000" b="1">
              <a:solidFill>
                <a:schemeClr val="dk1"/>
              </a:solidFill>
              <a:latin typeface="Calibri"/>
              <a:ea typeface="Calibri"/>
              <a:cs typeface="Calibri"/>
              <a:sym typeface="Calibri"/>
            </a:endParaRPr>
          </a:p>
          <a:p>
            <a:pPr marL="914400" lvl="1" indent="-355600" algn="l" rtl="0">
              <a:lnSpc>
                <a:spcPct val="115000"/>
              </a:lnSpc>
              <a:spcBef>
                <a:spcPts val="0"/>
              </a:spcBef>
              <a:spcAft>
                <a:spcPts val="0"/>
              </a:spcAft>
              <a:buClr>
                <a:schemeClr val="dk1"/>
              </a:buClr>
              <a:buSzPts val="2000"/>
              <a:buFont typeface="Calibri"/>
              <a:buChar char="○"/>
            </a:pPr>
            <a:r>
              <a:rPr lang="zh-TW" sz="2000">
                <a:solidFill>
                  <a:schemeClr val="dk1"/>
                </a:solidFill>
                <a:latin typeface="Calibri"/>
                <a:ea typeface="Calibri"/>
                <a:cs typeface="Calibri"/>
                <a:sym typeface="Calibri"/>
              </a:rPr>
              <a:t>Arbitrary size and complex topological structure</a:t>
            </a:r>
            <a:endParaRPr sz="2000">
              <a:solidFill>
                <a:schemeClr val="dk1"/>
              </a:solidFill>
              <a:latin typeface="Calibri"/>
              <a:ea typeface="Calibri"/>
              <a:cs typeface="Calibri"/>
              <a:sym typeface="Calibri"/>
            </a:endParaRPr>
          </a:p>
          <a:p>
            <a:pPr marL="914400" lvl="1" indent="-355600" algn="l" rtl="0">
              <a:lnSpc>
                <a:spcPct val="115000"/>
              </a:lnSpc>
              <a:spcBef>
                <a:spcPts val="0"/>
              </a:spcBef>
              <a:spcAft>
                <a:spcPts val="0"/>
              </a:spcAft>
              <a:buClr>
                <a:schemeClr val="dk1"/>
              </a:buClr>
              <a:buSzPts val="2000"/>
              <a:buFont typeface="Calibri"/>
              <a:buChar char="○"/>
            </a:pPr>
            <a:r>
              <a:rPr lang="zh-TW" sz="2000">
                <a:solidFill>
                  <a:schemeClr val="dk1"/>
                </a:solidFill>
                <a:latin typeface="Calibri"/>
                <a:ea typeface="Calibri"/>
                <a:cs typeface="Calibri"/>
                <a:sym typeface="Calibri"/>
              </a:rPr>
              <a:t>No fixed node ordering or reference point</a:t>
            </a:r>
            <a:endParaRPr sz="2000">
              <a:solidFill>
                <a:schemeClr val="dk1"/>
              </a:solidFill>
              <a:latin typeface="Calibri"/>
              <a:ea typeface="Calibri"/>
              <a:cs typeface="Calibri"/>
              <a:sym typeface="Calibri"/>
            </a:endParaRPr>
          </a:p>
          <a:p>
            <a:pPr marL="914400" lvl="1" indent="-355600" algn="l" rtl="0">
              <a:lnSpc>
                <a:spcPct val="115000"/>
              </a:lnSpc>
              <a:spcBef>
                <a:spcPts val="0"/>
              </a:spcBef>
              <a:spcAft>
                <a:spcPts val="0"/>
              </a:spcAft>
              <a:buClr>
                <a:schemeClr val="dk1"/>
              </a:buClr>
              <a:buSzPts val="2000"/>
              <a:buFont typeface="Calibri"/>
              <a:buChar char="○"/>
            </a:pPr>
            <a:r>
              <a:rPr lang="zh-TW" sz="2000">
                <a:solidFill>
                  <a:schemeClr val="dk1"/>
                </a:solidFill>
                <a:latin typeface="Calibri"/>
                <a:ea typeface="Calibri"/>
                <a:cs typeface="Calibri"/>
                <a:sym typeface="Calibri"/>
              </a:rPr>
              <a:t>Often dynamic and have multimodal features</a:t>
            </a:r>
            <a:endParaRPr sz="2000">
              <a:solidFill>
                <a:schemeClr val="dk1"/>
              </a:solidFill>
              <a:latin typeface="Calibri"/>
              <a:ea typeface="Calibri"/>
              <a:cs typeface="Calibri"/>
              <a:sym typeface="Calibri"/>
            </a:endParaRPr>
          </a:p>
        </p:txBody>
      </p:sp>
      <p:sp>
        <p:nvSpPr>
          <p:cNvPr id="91" name="Google Shape;91;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TW"/>
              <a:t>4</a:t>
            </a:fld>
            <a:endParaRPr/>
          </a:p>
        </p:txBody>
      </p:sp>
      <p:pic>
        <p:nvPicPr>
          <p:cNvPr id="92" name="Google Shape;92;p16"/>
          <p:cNvPicPr preferRelativeResize="0"/>
          <p:nvPr/>
        </p:nvPicPr>
        <p:blipFill>
          <a:blip r:embed="rId4">
            <a:alphaModFix/>
          </a:blip>
          <a:stretch>
            <a:fillRect/>
          </a:stretch>
        </p:blipFill>
        <p:spPr>
          <a:xfrm>
            <a:off x="1235825" y="2754726"/>
            <a:ext cx="6672351" cy="21351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7"/>
          <p:cNvSpPr/>
          <p:nvPr/>
        </p:nvSpPr>
        <p:spPr>
          <a:xfrm>
            <a:off x="0" y="0"/>
            <a:ext cx="9144000" cy="887400"/>
          </a:xfrm>
          <a:prstGeom prst="rect">
            <a:avLst/>
          </a:prstGeom>
          <a:solidFill>
            <a:srgbClr val="04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8" name="Google Shape;98;p17"/>
          <p:cNvPicPr preferRelativeResize="0"/>
          <p:nvPr/>
        </p:nvPicPr>
        <p:blipFill>
          <a:blip r:embed="rId3">
            <a:alphaModFix/>
          </a:blip>
          <a:stretch>
            <a:fillRect/>
          </a:stretch>
        </p:blipFill>
        <p:spPr>
          <a:xfrm rot="2479508">
            <a:off x="7953462" y="59473"/>
            <a:ext cx="775050" cy="859357"/>
          </a:xfrm>
          <a:prstGeom prst="rect">
            <a:avLst/>
          </a:prstGeom>
          <a:noFill/>
          <a:ln>
            <a:noFill/>
          </a:ln>
        </p:spPr>
      </p:pic>
      <p:sp>
        <p:nvSpPr>
          <p:cNvPr id="99" name="Google Shape;99;p17"/>
          <p:cNvSpPr txBox="1"/>
          <p:nvPr/>
        </p:nvSpPr>
        <p:spPr>
          <a:xfrm>
            <a:off x="311700" y="120450"/>
            <a:ext cx="72621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sz="3000" b="1">
                <a:solidFill>
                  <a:schemeClr val="lt1"/>
                </a:solidFill>
                <a:latin typeface="Calibri"/>
                <a:ea typeface="Calibri"/>
                <a:cs typeface="Calibri"/>
                <a:sym typeface="Calibri"/>
              </a:rPr>
              <a:t>A Naive Approach</a:t>
            </a:r>
            <a:endParaRPr sz="3000" b="1">
              <a:solidFill>
                <a:schemeClr val="lt1"/>
              </a:solidFill>
              <a:latin typeface="Calibri"/>
              <a:ea typeface="Calibri"/>
              <a:cs typeface="Calibri"/>
              <a:sym typeface="Calibri"/>
            </a:endParaRPr>
          </a:p>
        </p:txBody>
      </p:sp>
      <p:sp>
        <p:nvSpPr>
          <p:cNvPr id="100" name="Google Shape;100;p17"/>
          <p:cNvSpPr txBox="1"/>
          <p:nvPr/>
        </p:nvSpPr>
        <p:spPr>
          <a:xfrm>
            <a:off x="464100" y="1067725"/>
            <a:ext cx="8372100" cy="1031700"/>
          </a:xfrm>
          <a:prstGeom prst="rect">
            <a:avLst/>
          </a:prstGeom>
          <a:noFill/>
          <a:ln>
            <a:noFill/>
          </a:ln>
        </p:spPr>
        <p:txBody>
          <a:bodyPr spcFirstLastPara="1" wrap="square" lIns="91425" tIns="91425" rIns="91425" bIns="91425" anchor="t" anchorCtr="0">
            <a:normAutofit/>
          </a:bodyPr>
          <a:lstStyle/>
          <a:p>
            <a:pPr marL="457200" lvl="0" indent="-355600" algn="l" rtl="0">
              <a:lnSpc>
                <a:spcPct val="115000"/>
              </a:lnSpc>
              <a:spcBef>
                <a:spcPts val="0"/>
              </a:spcBef>
              <a:spcAft>
                <a:spcPts val="0"/>
              </a:spcAft>
              <a:buClr>
                <a:schemeClr val="dk1"/>
              </a:buClr>
              <a:buSzPts val="2000"/>
              <a:buFont typeface="Calibri"/>
              <a:buChar char="●"/>
            </a:pPr>
            <a:r>
              <a:rPr lang="zh-TW" sz="2000">
                <a:solidFill>
                  <a:schemeClr val="dk1"/>
                </a:solidFill>
                <a:latin typeface="Calibri"/>
                <a:ea typeface="Calibri"/>
                <a:cs typeface="Calibri"/>
                <a:sym typeface="Calibri"/>
              </a:rPr>
              <a:t>Combine adjacency matrix and node features</a:t>
            </a:r>
            <a:endParaRPr sz="2000">
              <a:solidFill>
                <a:schemeClr val="dk1"/>
              </a:solidFill>
              <a:latin typeface="Calibri"/>
              <a:ea typeface="Calibri"/>
              <a:cs typeface="Calibri"/>
              <a:sym typeface="Calibri"/>
            </a:endParaRPr>
          </a:p>
          <a:p>
            <a:pPr marL="457200" lvl="0" indent="-355600" algn="l" rtl="0">
              <a:lnSpc>
                <a:spcPct val="115000"/>
              </a:lnSpc>
              <a:spcBef>
                <a:spcPts val="0"/>
              </a:spcBef>
              <a:spcAft>
                <a:spcPts val="0"/>
              </a:spcAft>
              <a:buClr>
                <a:schemeClr val="dk1"/>
              </a:buClr>
              <a:buSzPts val="2000"/>
              <a:buFont typeface="Calibri"/>
              <a:buChar char="●"/>
            </a:pPr>
            <a:r>
              <a:rPr lang="zh-TW" sz="2000">
                <a:solidFill>
                  <a:schemeClr val="dk1"/>
                </a:solidFill>
                <a:latin typeface="Calibri"/>
                <a:ea typeface="Calibri"/>
                <a:cs typeface="Calibri"/>
                <a:sym typeface="Calibri"/>
              </a:rPr>
              <a:t>Feed them into a deep neural network:</a:t>
            </a:r>
            <a:endParaRPr sz="2000">
              <a:solidFill>
                <a:schemeClr val="dk1"/>
              </a:solidFill>
              <a:latin typeface="Calibri"/>
              <a:ea typeface="Calibri"/>
              <a:cs typeface="Calibri"/>
              <a:sym typeface="Calibri"/>
            </a:endParaRPr>
          </a:p>
        </p:txBody>
      </p:sp>
      <p:sp>
        <p:nvSpPr>
          <p:cNvPr id="101" name="Google Shape;101;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TW"/>
              <a:t>5</a:t>
            </a:fld>
            <a:endParaRPr/>
          </a:p>
        </p:txBody>
      </p:sp>
      <p:pic>
        <p:nvPicPr>
          <p:cNvPr id="102" name="Google Shape;102;p17"/>
          <p:cNvPicPr preferRelativeResize="0"/>
          <p:nvPr/>
        </p:nvPicPr>
        <p:blipFill>
          <a:blip r:embed="rId4">
            <a:alphaModFix/>
          </a:blip>
          <a:stretch>
            <a:fillRect/>
          </a:stretch>
        </p:blipFill>
        <p:spPr>
          <a:xfrm>
            <a:off x="1077537" y="1778725"/>
            <a:ext cx="6988923" cy="1533525"/>
          </a:xfrm>
          <a:prstGeom prst="rect">
            <a:avLst/>
          </a:prstGeom>
          <a:noFill/>
          <a:ln>
            <a:noFill/>
          </a:ln>
        </p:spPr>
      </p:pic>
      <p:sp>
        <p:nvSpPr>
          <p:cNvPr id="103" name="Google Shape;103;p17"/>
          <p:cNvSpPr txBox="1"/>
          <p:nvPr/>
        </p:nvSpPr>
        <p:spPr>
          <a:xfrm>
            <a:off x="464100" y="3264400"/>
            <a:ext cx="8372100" cy="1669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zh-TW" sz="2000" b="1">
                <a:solidFill>
                  <a:srgbClr val="CC0000"/>
                </a:solidFill>
                <a:latin typeface="Calibri"/>
                <a:ea typeface="Calibri"/>
                <a:cs typeface="Calibri"/>
                <a:sym typeface="Calibri"/>
              </a:rPr>
              <a:t>Issues:</a:t>
            </a:r>
            <a:endParaRPr sz="2000" b="1">
              <a:solidFill>
                <a:srgbClr val="CC0000"/>
              </a:solidFill>
              <a:latin typeface="Calibri"/>
              <a:ea typeface="Calibri"/>
              <a:cs typeface="Calibri"/>
              <a:sym typeface="Calibri"/>
            </a:endParaRPr>
          </a:p>
          <a:p>
            <a:pPr marL="457200" lvl="0" indent="-355600" algn="l" rtl="0">
              <a:lnSpc>
                <a:spcPct val="115000"/>
              </a:lnSpc>
              <a:spcBef>
                <a:spcPts val="1200"/>
              </a:spcBef>
              <a:spcAft>
                <a:spcPts val="0"/>
              </a:spcAft>
              <a:buClr>
                <a:schemeClr val="dk1"/>
              </a:buClr>
              <a:buSzPts val="2000"/>
              <a:buFont typeface="Calibri"/>
              <a:buChar char="●"/>
            </a:pPr>
            <a:r>
              <a:rPr lang="zh-TW" sz="2000">
                <a:solidFill>
                  <a:schemeClr val="dk1"/>
                </a:solidFill>
                <a:latin typeface="Calibri"/>
                <a:ea typeface="Calibri"/>
                <a:cs typeface="Calibri"/>
                <a:sym typeface="Calibri"/>
              </a:rPr>
              <a:t>O(|V|) parameters</a:t>
            </a:r>
            <a:endParaRPr sz="2000">
              <a:solidFill>
                <a:schemeClr val="dk1"/>
              </a:solidFill>
              <a:latin typeface="Calibri"/>
              <a:ea typeface="Calibri"/>
              <a:cs typeface="Calibri"/>
              <a:sym typeface="Calibri"/>
            </a:endParaRPr>
          </a:p>
          <a:p>
            <a:pPr marL="457200" lvl="0" indent="-355600" algn="l" rtl="0">
              <a:lnSpc>
                <a:spcPct val="115000"/>
              </a:lnSpc>
              <a:spcBef>
                <a:spcPts val="0"/>
              </a:spcBef>
              <a:spcAft>
                <a:spcPts val="0"/>
              </a:spcAft>
              <a:buClr>
                <a:schemeClr val="dk1"/>
              </a:buClr>
              <a:buSzPts val="2000"/>
              <a:buFont typeface="Calibri"/>
              <a:buChar char="●"/>
            </a:pPr>
            <a:r>
              <a:rPr lang="zh-TW" sz="2000">
                <a:solidFill>
                  <a:schemeClr val="dk1"/>
                </a:solidFill>
                <a:latin typeface="Calibri"/>
                <a:ea typeface="Calibri"/>
                <a:cs typeface="Calibri"/>
                <a:sym typeface="Calibri"/>
              </a:rPr>
              <a:t>Not applicable to graphs of different sizes</a:t>
            </a:r>
            <a:endParaRPr sz="2000">
              <a:solidFill>
                <a:schemeClr val="dk1"/>
              </a:solidFill>
              <a:latin typeface="Calibri"/>
              <a:ea typeface="Calibri"/>
              <a:cs typeface="Calibri"/>
              <a:sym typeface="Calibri"/>
            </a:endParaRPr>
          </a:p>
          <a:p>
            <a:pPr marL="457200" lvl="0" indent="-355600" algn="l" rtl="0">
              <a:lnSpc>
                <a:spcPct val="115000"/>
              </a:lnSpc>
              <a:spcBef>
                <a:spcPts val="0"/>
              </a:spcBef>
              <a:spcAft>
                <a:spcPts val="0"/>
              </a:spcAft>
              <a:buClr>
                <a:schemeClr val="dk1"/>
              </a:buClr>
              <a:buSzPts val="2000"/>
              <a:buFont typeface="Calibri"/>
              <a:buChar char="●"/>
            </a:pPr>
            <a:r>
              <a:rPr lang="zh-TW" sz="2000">
                <a:solidFill>
                  <a:schemeClr val="dk1"/>
                </a:solidFill>
                <a:latin typeface="Calibri"/>
                <a:ea typeface="Calibri"/>
                <a:cs typeface="Calibri"/>
                <a:sym typeface="Calibri"/>
              </a:rPr>
              <a:t>Sensitive to node ordering</a:t>
            </a:r>
            <a:endParaRPr sz="20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8"/>
          <p:cNvSpPr/>
          <p:nvPr/>
        </p:nvSpPr>
        <p:spPr>
          <a:xfrm>
            <a:off x="0" y="0"/>
            <a:ext cx="9144000" cy="887400"/>
          </a:xfrm>
          <a:prstGeom prst="rect">
            <a:avLst/>
          </a:prstGeom>
          <a:solidFill>
            <a:srgbClr val="04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9" name="Google Shape;109;p18"/>
          <p:cNvPicPr preferRelativeResize="0"/>
          <p:nvPr/>
        </p:nvPicPr>
        <p:blipFill>
          <a:blip r:embed="rId3">
            <a:alphaModFix/>
          </a:blip>
          <a:stretch>
            <a:fillRect/>
          </a:stretch>
        </p:blipFill>
        <p:spPr>
          <a:xfrm rot="2479508">
            <a:off x="7953462" y="59473"/>
            <a:ext cx="775050" cy="859357"/>
          </a:xfrm>
          <a:prstGeom prst="rect">
            <a:avLst/>
          </a:prstGeom>
          <a:noFill/>
          <a:ln>
            <a:noFill/>
          </a:ln>
        </p:spPr>
      </p:pic>
      <p:sp>
        <p:nvSpPr>
          <p:cNvPr id="110" name="Google Shape;110;p18"/>
          <p:cNvSpPr txBox="1"/>
          <p:nvPr/>
        </p:nvSpPr>
        <p:spPr>
          <a:xfrm>
            <a:off x="311700" y="120450"/>
            <a:ext cx="72621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sz="3000" b="1">
                <a:solidFill>
                  <a:schemeClr val="lt1"/>
                </a:solidFill>
                <a:latin typeface="Calibri"/>
                <a:ea typeface="Calibri"/>
                <a:cs typeface="Calibri"/>
                <a:sym typeface="Calibri"/>
              </a:rPr>
              <a:t>Idea: Convolutional Networks</a:t>
            </a:r>
            <a:endParaRPr sz="3000" b="1">
              <a:solidFill>
                <a:schemeClr val="lt1"/>
              </a:solidFill>
              <a:latin typeface="Calibri"/>
              <a:ea typeface="Calibri"/>
              <a:cs typeface="Calibri"/>
              <a:sym typeface="Calibri"/>
            </a:endParaRPr>
          </a:p>
        </p:txBody>
      </p:sp>
      <p:sp>
        <p:nvSpPr>
          <p:cNvPr id="111" name="Google Shape;111;p18"/>
          <p:cNvSpPr txBox="1"/>
          <p:nvPr/>
        </p:nvSpPr>
        <p:spPr>
          <a:xfrm>
            <a:off x="464100" y="1143925"/>
            <a:ext cx="8372100" cy="576600"/>
          </a:xfrm>
          <a:prstGeom prst="rect">
            <a:avLst/>
          </a:prstGeom>
          <a:noFill/>
          <a:ln>
            <a:noFill/>
          </a:ln>
        </p:spPr>
        <p:txBody>
          <a:bodyPr spcFirstLastPara="1" wrap="square" lIns="91425" tIns="91425" rIns="91425" bIns="91425" anchor="t" anchorCtr="0">
            <a:normAutofit/>
          </a:bodyPr>
          <a:lstStyle/>
          <a:p>
            <a:pPr marL="457200" lvl="0" indent="-355600" algn="l" rtl="0">
              <a:lnSpc>
                <a:spcPct val="115000"/>
              </a:lnSpc>
              <a:spcBef>
                <a:spcPts val="0"/>
              </a:spcBef>
              <a:spcAft>
                <a:spcPts val="0"/>
              </a:spcAft>
              <a:buClr>
                <a:schemeClr val="dk1"/>
              </a:buClr>
              <a:buSzPts val="2000"/>
              <a:buFont typeface="Calibri"/>
              <a:buChar char="●"/>
            </a:pPr>
            <a:r>
              <a:rPr lang="zh-TW" sz="2000">
                <a:solidFill>
                  <a:schemeClr val="dk1"/>
                </a:solidFill>
                <a:latin typeface="Calibri"/>
                <a:ea typeface="Calibri"/>
                <a:cs typeface="Calibri"/>
                <a:sym typeface="Calibri"/>
              </a:rPr>
              <a:t>CNN on an image</a:t>
            </a:r>
            <a:endParaRPr sz="2000">
              <a:solidFill>
                <a:schemeClr val="dk1"/>
              </a:solidFill>
              <a:latin typeface="Calibri"/>
              <a:ea typeface="Calibri"/>
              <a:cs typeface="Calibri"/>
              <a:sym typeface="Calibri"/>
            </a:endParaRPr>
          </a:p>
        </p:txBody>
      </p:sp>
      <p:sp>
        <p:nvSpPr>
          <p:cNvPr id="112" name="Google Shape;112;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TW"/>
              <a:t>6</a:t>
            </a:fld>
            <a:endParaRPr/>
          </a:p>
        </p:txBody>
      </p:sp>
      <p:pic>
        <p:nvPicPr>
          <p:cNvPr id="113" name="Google Shape;113;p18"/>
          <p:cNvPicPr preferRelativeResize="0"/>
          <p:nvPr/>
        </p:nvPicPr>
        <p:blipFill>
          <a:blip r:embed="rId4">
            <a:alphaModFix/>
          </a:blip>
          <a:stretch>
            <a:fillRect/>
          </a:stretch>
        </p:blipFill>
        <p:spPr>
          <a:xfrm>
            <a:off x="311700" y="1717403"/>
            <a:ext cx="4280524" cy="1023100"/>
          </a:xfrm>
          <a:prstGeom prst="rect">
            <a:avLst/>
          </a:prstGeom>
          <a:noFill/>
          <a:ln>
            <a:noFill/>
          </a:ln>
        </p:spPr>
      </p:pic>
      <p:pic>
        <p:nvPicPr>
          <p:cNvPr id="114" name="Google Shape;114;p18"/>
          <p:cNvPicPr preferRelativeResize="0"/>
          <p:nvPr/>
        </p:nvPicPr>
        <p:blipFill>
          <a:blip r:embed="rId5">
            <a:alphaModFix/>
          </a:blip>
          <a:stretch>
            <a:fillRect/>
          </a:stretch>
        </p:blipFill>
        <p:spPr>
          <a:xfrm>
            <a:off x="4729117" y="1568124"/>
            <a:ext cx="4186608" cy="1321663"/>
          </a:xfrm>
          <a:prstGeom prst="rect">
            <a:avLst/>
          </a:prstGeom>
          <a:noFill/>
          <a:ln>
            <a:noFill/>
          </a:ln>
        </p:spPr>
      </p:pic>
      <p:sp>
        <p:nvSpPr>
          <p:cNvPr id="115" name="Google Shape;115;p18"/>
          <p:cNvSpPr txBox="1"/>
          <p:nvPr/>
        </p:nvSpPr>
        <p:spPr>
          <a:xfrm>
            <a:off x="464100" y="2814375"/>
            <a:ext cx="4438200" cy="2002200"/>
          </a:xfrm>
          <a:prstGeom prst="rect">
            <a:avLst/>
          </a:prstGeom>
          <a:noFill/>
          <a:ln>
            <a:noFill/>
          </a:ln>
        </p:spPr>
        <p:txBody>
          <a:bodyPr spcFirstLastPara="1" wrap="square" lIns="91425" tIns="91425" rIns="91425" bIns="91425" anchor="t" anchorCtr="0">
            <a:normAutofit/>
          </a:bodyPr>
          <a:lstStyle/>
          <a:p>
            <a:pPr marL="457200" lvl="0" indent="-355600" algn="l" rtl="0">
              <a:lnSpc>
                <a:spcPct val="115000"/>
              </a:lnSpc>
              <a:spcBef>
                <a:spcPts val="0"/>
              </a:spcBef>
              <a:spcAft>
                <a:spcPts val="0"/>
              </a:spcAft>
              <a:buClr>
                <a:schemeClr val="dk1"/>
              </a:buClr>
              <a:buSzPts val="2000"/>
              <a:buFont typeface="Calibri"/>
              <a:buChar char="●"/>
            </a:pPr>
            <a:r>
              <a:rPr lang="zh-TW" sz="2000" dirty="0">
                <a:solidFill>
                  <a:schemeClr val="dk1"/>
                </a:solidFill>
                <a:latin typeface="Calibri"/>
                <a:ea typeface="Calibri"/>
                <a:cs typeface="Calibri"/>
                <a:sym typeface="Calibri"/>
              </a:rPr>
              <a:t>However, our graphs look like this:</a:t>
            </a:r>
            <a:endParaRPr sz="2000" dirty="0">
              <a:solidFill>
                <a:schemeClr val="dk1"/>
              </a:solidFill>
              <a:latin typeface="Calibri"/>
              <a:ea typeface="Calibri"/>
              <a:cs typeface="Calibri"/>
              <a:sym typeface="Calibri"/>
            </a:endParaRPr>
          </a:p>
          <a:p>
            <a:pPr marL="914400" lvl="1" indent="-355600" algn="l" rtl="0">
              <a:lnSpc>
                <a:spcPct val="115000"/>
              </a:lnSpc>
              <a:spcBef>
                <a:spcPts val="0"/>
              </a:spcBef>
              <a:spcAft>
                <a:spcPts val="0"/>
              </a:spcAft>
              <a:buClr>
                <a:schemeClr val="dk1"/>
              </a:buClr>
              <a:buSzPts val="2000"/>
              <a:buFont typeface="Calibri"/>
              <a:buChar char="○"/>
            </a:pPr>
            <a:r>
              <a:rPr lang="zh-TW" sz="2000" dirty="0">
                <a:solidFill>
                  <a:schemeClr val="dk1"/>
                </a:solidFill>
                <a:latin typeface="Calibri"/>
                <a:ea typeface="Calibri"/>
                <a:cs typeface="Calibri"/>
                <a:sym typeface="Calibri"/>
              </a:rPr>
              <a:t>There’s no fixed notion of locality or sliding window on the graph</a:t>
            </a:r>
            <a:endParaRPr sz="2000" dirty="0">
              <a:solidFill>
                <a:schemeClr val="dk1"/>
              </a:solidFill>
              <a:latin typeface="Calibri"/>
              <a:ea typeface="Calibri"/>
              <a:cs typeface="Calibri"/>
              <a:sym typeface="Calibri"/>
            </a:endParaRPr>
          </a:p>
          <a:p>
            <a:pPr marL="914400" lvl="1" indent="-355600" algn="l" rtl="0">
              <a:lnSpc>
                <a:spcPct val="115000"/>
              </a:lnSpc>
              <a:spcBef>
                <a:spcPts val="0"/>
              </a:spcBef>
              <a:spcAft>
                <a:spcPts val="0"/>
              </a:spcAft>
              <a:buClr>
                <a:schemeClr val="dk1"/>
              </a:buClr>
              <a:buSzPts val="2000"/>
              <a:buFont typeface="Calibri"/>
              <a:buChar char="○"/>
            </a:pPr>
            <a:r>
              <a:rPr lang="zh-TW" sz="2000" dirty="0">
                <a:solidFill>
                  <a:schemeClr val="dk1"/>
                </a:solidFill>
                <a:latin typeface="Calibri"/>
                <a:ea typeface="Calibri"/>
                <a:cs typeface="Calibri"/>
                <a:sym typeface="Calibri"/>
              </a:rPr>
              <a:t>Graph is permutation invariant</a:t>
            </a:r>
            <a:endParaRPr sz="2000" dirty="0">
              <a:solidFill>
                <a:schemeClr val="dk1"/>
              </a:solidFill>
              <a:latin typeface="Calibri"/>
              <a:ea typeface="Calibri"/>
              <a:cs typeface="Calibri"/>
              <a:sym typeface="Calibri"/>
            </a:endParaRPr>
          </a:p>
        </p:txBody>
      </p:sp>
      <p:pic>
        <p:nvPicPr>
          <p:cNvPr id="116" name="Google Shape;116;p18"/>
          <p:cNvPicPr preferRelativeResize="0"/>
          <p:nvPr/>
        </p:nvPicPr>
        <p:blipFill>
          <a:blip r:embed="rId6">
            <a:alphaModFix/>
          </a:blip>
          <a:stretch>
            <a:fillRect/>
          </a:stretch>
        </p:blipFill>
        <p:spPr>
          <a:xfrm>
            <a:off x="6140825" y="3386150"/>
            <a:ext cx="2498362" cy="1588550"/>
          </a:xfrm>
          <a:prstGeom prst="rect">
            <a:avLst/>
          </a:prstGeom>
          <a:noFill/>
          <a:ln>
            <a:noFill/>
          </a:ln>
        </p:spPr>
      </p:pic>
      <p:pic>
        <p:nvPicPr>
          <p:cNvPr id="117" name="Google Shape;117;p18"/>
          <p:cNvPicPr preferRelativeResize="0"/>
          <p:nvPr/>
        </p:nvPicPr>
        <p:blipFill>
          <a:blip r:embed="rId7">
            <a:alphaModFix/>
          </a:blip>
          <a:stretch>
            <a:fillRect/>
          </a:stretch>
        </p:blipFill>
        <p:spPr>
          <a:xfrm>
            <a:off x="5102600" y="2978200"/>
            <a:ext cx="1489425" cy="12756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9"/>
          <p:cNvSpPr/>
          <p:nvPr/>
        </p:nvSpPr>
        <p:spPr>
          <a:xfrm>
            <a:off x="0" y="0"/>
            <a:ext cx="9144000" cy="887400"/>
          </a:xfrm>
          <a:prstGeom prst="rect">
            <a:avLst/>
          </a:prstGeom>
          <a:solidFill>
            <a:srgbClr val="04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3" name="Google Shape;123;p19"/>
          <p:cNvPicPr preferRelativeResize="0"/>
          <p:nvPr/>
        </p:nvPicPr>
        <p:blipFill>
          <a:blip r:embed="rId3">
            <a:alphaModFix/>
          </a:blip>
          <a:stretch>
            <a:fillRect/>
          </a:stretch>
        </p:blipFill>
        <p:spPr>
          <a:xfrm rot="2479508">
            <a:off x="7953462" y="59473"/>
            <a:ext cx="775050" cy="859357"/>
          </a:xfrm>
          <a:prstGeom prst="rect">
            <a:avLst/>
          </a:prstGeom>
          <a:noFill/>
          <a:ln>
            <a:noFill/>
          </a:ln>
        </p:spPr>
      </p:pic>
      <p:sp>
        <p:nvSpPr>
          <p:cNvPr id="124" name="Google Shape;124;p19"/>
          <p:cNvSpPr txBox="1"/>
          <p:nvPr/>
        </p:nvSpPr>
        <p:spPr>
          <a:xfrm>
            <a:off x="311700" y="120450"/>
            <a:ext cx="72621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sz="3000" b="1">
                <a:solidFill>
                  <a:schemeClr val="lt1"/>
                </a:solidFill>
                <a:latin typeface="Calibri"/>
                <a:ea typeface="Calibri"/>
                <a:cs typeface="Calibri"/>
                <a:sym typeface="Calibri"/>
              </a:rPr>
              <a:t>Permutation Invariance</a:t>
            </a:r>
            <a:endParaRPr sz="3000" b="1">
              <a:solidFill>
                <a:schemeClr val="lt1"/>
              </a:solidFill>
              <a:latin typeface="Calibri"/>
              <a:ea typeface="Calibri"/>
              <a:cs typeface="Calibri"/>
              <a:sym typeface="Calibri"/>
            </a:endParaRPr>
          </a:p>
        </p:txBody>
      </p:sp>
      <p:sp>
        <p:nvSpPr>
          <p:cNvPr id="125" name="Google Shape;125;p19"/>
          <p:cNvSpPr txBox="1"/>
          <p:nvPr/>
        </p:nvSpPr>
        <p:spPr>
          <a:xfrm>
            <a:off x="464100" y="1067725"/>
            <a:ext cx="8372100" cy="570000"/>
          </a:xfrm>
          <a:prstGeom prst="rect">
            <a:avLst/>
          </a:prstGeom>
          <a:noFill/>
          <a:ln>
            <a:noFill/>
          </a:ln>
        </p:spPr>
        <p:txBody>
          <a:bodyPr spcFirstLastPara="1" wrap="square" lIns="91425" tIns="91425" rIns="91425" bIns="91425" anchor="t" anchorCtr="0">
            <a:normAutofit/>
          </a:bodyPr>
          <a:lstStyle/>
          <a:p>
            <a:pPr marL="457200" lvl="0" indent="-355600" algn="l" rtl="0">
              <a:lnSpc>
                <a:spcPct val="115000"/>
              </a:lnSpc>
              <a:spcBef>
                <a:spcPts val="0"/>
              </a:spcBef>
              <a:spcAft>
                <a:spcPts val="0"/>
              </a:spcAft>
              <a:buClr>
                <a:schemeClr val="dk1"/>
              </a:buClr>
              <a:buSzPts val="2000"/>
              <a:buFont typeface="Calibri"/>
              <a:buChar char="●"/>
            </a:pPr>
            <a:r>
              <a:rPr lang="zh-TW" sz="2000" b="1">
                <a:solidFill>
                  <a:schemeClr val="dk1"/>
                </a:solidFill>
                <a:latin typeface="Calibri"/>
                <a:ea typeface="Calibri"/>
                <a:cs typeface="Calibri"/>
                <a:sym typeface="Calibri"/>
              </a:rPr>
              <a:t>Graph does not have a canonical order of the nodes!</a:t>
            </a:r>
            <a:endParaRPr sz="2000" b="1">
              <a:solidFill>
                <a:schemeClr val="dk1"/>
              </a:solidFill>
              <a:latin typeface="Calibri"/>
              <a:ea typeface="Calibri"/>
              <a:cs typeface="Calibri"/>
              <a:sym typeface="Calibri"/>
            </a:endParaRPr>
          </a:p>
        </p:txBody>
      </p:sp>
      <p:sp>
        <p:nvSpPr>
          <p:cNvPr id="126" name="Google Shape;126;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TW"/>
              <a:t>7</a:t>
            </a:fld>
            <a:endParaRPr/>
          </a:p>
        </p:txBody>
      </p:sp>
      <p:pic>
        <p:nvPicPr>
          <p:cNvPr id="127" name="Google Shape;127;p19"/>
          <p:cNvPicPr preferRelativeResize="0"/>
          <p:nvPr/>
        </p:nvPicPr>
        <p:blipFill>
          <a:blip r:embed="rId4">
            <a:alphaModFix/>
          </a:blip>
          <a:stretch>
            <a:fillRect/>
          </a:stretch>
        </p:blipFill>
        <p:spPr>
          <a:xfrm>
            <a:off x="614450" y="1594175"/>
            <a:ext cx="5360324" cy="1630725"/>
          </a:xfrm>
          <a:prstGeom prst="rect">
            <a:avLst/>
          </a:prstGeom>
          <a:noFill/>
          <a:ln>
            <a:noFill/>
          </a:ln>
        </p:spPr>
      </p:pic>
      <p:pic>
        <p:nvPicPr>
          <p:cNvPr id="128" name="Google Shape;128;p19"/>
          <p:cNvPicPr preferRelativeResize="0"/>
          <p:nvPr/>
        </p:nvPicPr>
        <p:blipFill>
          <a:blip r:embed="rId5">
            <a:alphaModFix/>
          </a:blip>
          <a:stretch>
            <a:fillRect/>
          </a:stretch>
        </p:blipFill>
        <p:spPr>
          <a:xfrm>
            <a:off x="614450" y="3317666"/>
            <a:ext cx="5360324" cy="1615984"/>
          </a:xfrm>
          <a:prstGeom prst="rect">
            <a:avLst/>
          </a:prstGeom>
          <a:noFill/>
          <a:ln>
            <a:noFill/>
          </a:ln>
        </p:spPr>
      </p:pic>
      <p:sp>
        <p:nvSpPr>
          <p:cNvPr id="129" name="Google Shape;129;p19"/>
          <p:cNvSpPr txBox="1"/>
          <p:nvPr/>
        </p:nvSpPr>
        <p:spPr>
          <a:xfrm>
            <a:off x="6099325" y="2633525"/>
            <a:ext cx="2816400" cy="1300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sz="1800" b="1"/>
              <a:t>Graph representations should be the same for </a:t>
            </a:r>
            <a:r>
              <a:rPr lang="zh-TW" sz="1800" b="1">
                <a:solidFill>
                  <a:srgbClr val="FF0000"/>
                </a:solidFill>
              </a:rPr>
              <a:t>Order plan 1</a:t>
            </a:r>
            <a:r>
              <a:rPr lang="zh-TW" sz="1800" b="1"/>
              <a:t> and </a:t>
            </a:r>
            <a:r>
              <a:rPr lang="zh-TW" sz="1800" b="1">
                <a:solidFill>
                  <a:srgbClr val="3D85C6"/>
                </a:solidFill>
              </a:rPr>
              <a:t>Order plan 2</a:t>
            </a:r>
            <a:endParaRPr sz="1800" b="1">
              <a:solidFill>
                <a:srgbClr val="3D85C6"/>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0"/>
          <p:cNvSpPr/>
          <p:nvPr/>
        </p:nvSpPr>
        <p:spPr>
          <a:xfrm>
            <a:off x="0" y="0"/>
            <a:ext cx="9144000" cy="887400"/>
          </a:xfrm>
          <a:prstGeom prst="rect">
            <a:avLst/>
          </a:prstGeom>
          <a:solidFill>
            <a:srgbClr val="04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5" name="Google Shape;135;p20"/>
          <p:cNvPicPr preferRelativeResize="0"/>
          <p:nvPr/>
        </p:nvPicPr>
        <p:blipFill>
          <a:blip r:embed="rId3">
            <a:alphaModFix/>
          </a:blip>
          <a:stretch>
            <a:fillRect/>
          </a:stretch>
        </p:blipFill>
        <p:spPr>
          <a:xfrm rot="2479508">
            <a:off x="7953462" y="59473"/>
            <a:ext cx="775050" cy="859357"/>
          </a:xfrm>
          <a:prstGeom prst="rect">
            <a:avLst/>
          </a:prstGeom>
          <a:noFill/>
          <a:ln>
            <a:noFill/>
          </a:ln>
        </p:spPr>
      </p:pic>
      <p:sp>
        <p:nvSpPr>
          <p:cNvPr id="136" name="Google Shape;136;p20"/>
          <p:cNvSpPr txBox="1"/>
          <p:nvPr/>
        </p:nvSpPr>
        <p:spPr>
          <a:xfrm>
            <a:off x="311700" y="120450"/>
            <a:ext cx="72621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sz="3000" b="1">
                <a:solidFill>
                  <a:schemeClr val="lt1"/>
                </a:solidFill>
                <a:latin typeface="Calibri"/>
                <a:ea typeface="Calibri"/>
                <a:cs typeface="Calibri"/>
                <a:sym typeface="Calibri"/>
              </a:rPr>
              <a:t>Permutation Invariance</a:t>
            </a:r>
            <a:endParaRPr sz="3000" b="1">
              <a:solidFill>
                <a:schemeClr val="lt1"/>
              </a:solidFill>
              <a:latin typeface="Calibri"/>
              <a:ea typeface="Calibri"/>
              <a:cs typeface="Calibri"/>
              <a:sym typeface="Calibri"/>
            </a:endParaRPr>
          </a:p>
        </p:txBody>
      </p:sp>
      <p:sp>
        <p:nvSpPr>
          <p:cNvPr id="137" name="Google Shape;137;p20"/>
          <p:cNvSpPr txBox="1"/>
          <p:nvPr/>
        </p:nvSpPr>
        <p:spPr>
          <a:xfrm>
            <a:off x="464100" y="1067725"/>
            <a:ext cx="8364000" cy="2957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zh-TW" sz="2000" b="1">
                <a:solidFill>
                  <a:schemeClr val="dk1"/>
                </a:solidFill>
                <a:latin typeface="Calibri"/>
                <a:ea typeface="Calibri"/>
                <a:cs typeface="Calibri"/>
                <a:sym typeface="Calibri"/>
              </a:rPr>
              <a:t>What does it mean by “graph representation is same for two order plans”?</a:t>
            </a:r>
            <a:endParaRPr sz="2000" b="1">
              <a:solidFill>
                <a:schemeClr val="dk1"/>
              </a:solidFill>
              <a:latin typeface="Calibri"/>
              <a:ea typeface="Calibri"/>
              <a:cs typeface="Calibri"/>
              <a:sym typeface="Calibri"/>
            </a:endParaRPr>
          </a:p>
          <a:p>
            <a:pPr marL="457200" lvl="0" indent="-355600" algn="l" rtl="0">
              <a:lnSpc>
                <a:spcPct val="115000"/>
              </a:lnSpc>
              <a:spcBef>
                <a:spcPts val="1200"/>
              </a:spcBef>
              <a:spcAft>
                <a:spcPts val="0"/>
              </a:spcAft>
              <a:buClr>
                <a:schemeClr val="dk1"/>
              </a:buClr>
              <a:buSzPts val="2000"/>
              <a:buFont typeface="Calibri"/>
              <a:buChar char="●"/>
            </a:pPr>
            <a:r>
              <a:rPr lang="zh-TW" sz="2000">
                <a:solidFill>
                  <a:schemeClr val="dk1"/>
                </a:solidFill>
                <a:latin typeface="Calibri"/>
                <a:ea typeface="Calibri"/>
                <a:cs typeface="Calibri"/>
                <a:sym typeface="Calibri"/>
              </a:rPr>
              <a:t>Consider we learn a function </a:t>
            </a:r>
            <a:r>
              <a:rPr lang="zh-TW" sz="2000" i="1">
                <a:solidFill>
                  <a:schemeClr val="dk1"/>
                </a:solidFill>
                <a:latin typeface="Calibri"/>
                <a:ea typeface="Calibri"/>
                <a:cs typeface="Calibri"/>
                <a:sym typeface="Calibri"/>
              </a:rPr>
              <a:t>f</a:t>
            </a:r>
            <a:r>
              <a:rPr lang="zh-TW" sz="2000">
                <a:solidFill>
                  <a:schemeClr val="dk1"/>
                </a:solidFill>
                <a:latin typeface="Calibri"/>
                <a:ea typeface="Calibri"/>
                <a:cs typeface="Calibri"/>
                <a:sym typeface="Calibri"/>
              </a:rPr>
              <a:t> that maps a graph </a:t>
            </a:r>
            <a:r>
              <a:rPr lang="zh-TW" sz="2000" i="1">
                <a:solidFill>
                  <a:schemeClr val="dk1"/>
                </a:solidFill>
                <a:latin typeface="Calibri"/>
                <a:ea typeface="Calibri"/>
                <a:cs typeface="Calibri"/>
                <a:sym typeface="Calibri"/>
              </a:rPr>
              <a:t>G</a:t>
            </a:r>
            <a:r>
              <a:rPr lang="zh-TW" sz="2000">
                <a:solidFill>
                  <a:schemeClr val="dk1"/>
                </a:solidFill>
                <a:latin typeface="Calibri"/>
                <a:ea typeface="Calibri"/>
                <a:cs typeface="Calibri"/>
                <a:sym typeface="Calibri"/>
              </a:rPr>
              <a:t> = (A, X) to a vector        .</a:t>
            </a:r>
            <a:endParaRPr sz="2000">
              <a:solidFill>
                <a:schemeClr val="dk1"/>
              </a:solidFill>
              <a:latin typeface="Calibri"/>
              <a:ea typeface="Calibri"/>
              <a:cs typeface="Calibri"/>
              <a:sym typeface="Calibri"/>
            </a:endParaRPr>
          </a:p>
          <a:p>
            <a:pPr marL="457200" lvl="0" indent="-355600" algn="l" rtl="0">
              <a:lnSpc>
                <a:spcPct val="115000"/>
              </a:lnSpc>
              <a:spcBef>
                <a:spcPts val="0"/>
              </a:spcBef>
              <a:spcAft>
                <a:spcPts val="0"/>
              </a:spcAft>
              <a:buClr>
                <a:schemeClr val="dk1"/>
              </a:buClr>
              <a:buSzPts val="2000"/>
              <a:buFont typeface="Calibri"/>
              <a:buChar char="●"/>
            </a:pPr>
            <a:r>
              <a:rPr lang="zh-TW" sz="2000">
                <a:solidFill>
                  <a:schemeClr val="dk1"/>
                </a:solidFill>
                <a:latin typeface="Calibri"/>
                <a:ea typeface="Calibri"/>
                <a:cs typeface="Calibri"/>
                <a:sym typeface="Calibri"/>
              </a:rPr>
              <a:t>Then, if   </a:t>
            </a:r>
            <a:r>
              <a:rPr lang="zh-TW" sz="2000" b="1" i="1">
                <a:solidFill>
                  <a:schemeClr val="dk1"/>
                </a:solidFill>
                <a:latin typeface="Calibri"/>
                <a:ea typeface="Calibri"/>
                <a:cs typeface="Calibri"/>
                <a:sym typeface="Calibri"/>
              </a:rPr>
              <a:t>f(Ai, Xi) = f(Aj, Xj)</a:t>
            </a:r>
            <a:r>
              <a:rPr lang="zh-TW" sz="2000">
                <a:solidFill>
                  <a:schemeClr val="dk1"/>
                </a:solidFill>
                <a:latin typeface="Calibri"/>
                <a:ea typeface="Calibri"/>
                <a:cs typeface="Calibri"/>
                <a:sym typeface="Calibri"/>
              </a:rPr>
              <a:t>  for any order plan </a:t>
            </a:r>
            <a:r>
              <a:rPr lang="zh-TW" sz="2000" i="1">
                <a:solidFill>
                  <a:schemeClr val="dk1"/>
                </a:solidFill>
                <a:latin typeface="Calibri"/>
                <a:ea typeface="Calibri"/>
                <a:cs typeface="Calibri"/>
                <a:sym typeface="Calibri"/>
              </a:rPr>
              <a:t>i </a:t>
            </a:r>
            <a:r>
              <a:rPr lang="zh-TW" sz="2000">
                <a:solidFill>
                  <a:schemeClr val="dk1"/>
                </a:solidFill>
                <a:latin typeface="Calibri"/>
                <a:ea typeface="Calibri"/>
                <a:cs typeface="Calibri"/>
                <a:sym typeface="Calibri"/>
              </a:rPr>
              <a:t>and </a:t>
            </a:r>
            <a:r>
              <a:rPr lang="zh-TW" sz="2000" i="1">
                <a:solidFill>
                  <a:schemeClr val="dk1"/>
                </a:solidFill>
                <a:latin typeface="Calibri"/>
                <a:ea typeface="Calibri"/>
                <a:cs typeface="Calibri"/>
                <a:sym typeface="Calibri"/>
              </a:rPr>
              <a:t>j</a:t>
            </a:r>
            <a:r>
              <a:rPr lang="zh-TW" sz="2000">
                <a:solidFill>
                  <a:schemeClr val="dk1"/>
                </a:solidFill>
                <a:latin typeface="Calibri"/>
                <a:ea typeface="Calibri"/>
                <a:cs typeface="Calibri"/>
                <a:sym typeface="Calibri"/>
              </a:rPr>
              <a:t>, we formally say </a:t>
            </a:r>
            <a:r>
              <a:rPr lang="zh-TW" sz="2000" b="1" i="1">
                <a:solidFill>
                  <a:srgbClr val="FF0000"/>
                </a:solidFill>
                <a:latin typeface="Calibri"/>
                <a:ea typeface="Calibri"/>
                <a:cs typeface="Calibri"/>
                <a:sym typeface="Calibri"/>
              </a:rPr>
              <a:t>f</a:t>
            </a:r>
            <a:r>
              <a:rPr lang="zh-TW" sz="2000">
                <a:solidFill>
                  <a:schemeClr val="dk1"/>
                </a:solidFill>
                <a:latin typeface="Calibri"/>
                <a:ea typeface="Calibri"/>
                <a:cs typeface="Calibri"/>
                <a:sym typeface="Calibri"/>
              </a:rPr>
              <a:t> is a </a:t>
            </a:r>
            <a:r>
              <a:rPr lang="zh-TW" sz="2000" b="1">
                <a:solidFill>
                  <a:srgbClr val="FF0000"/>
                </a:solidFill>
                <a:latin typeface="Calibri"/>
                <a:ea typeface="Calibri"/>
                <a:cs typeface="Calibri"/>
                <a:sym typeface="Calibri"/>
              </a:rPr>
              <a:t>permutation invariant function</a:t>
            </a:r>
            <a:r>
              <a:rPr lang="zh-TW" sz="2000">
                <a:solidFill>
                  <a:schemeClr val="dk1"/>
                </a:solidFill>
                <a:latin typeface="Calibri"/>
                <a:ea typeface="Calibri"/>
                <a:cs typeface="Calibri"/>
                <a:sym typeface="Calibri"/>
              </a:rPr>
              <a:t>. (For a graph with </a:t>
            </a:r>
            <a:r>
              <a:rPr lang="zh-TW" sz="2000" i="1">
                <a:solidFill>
                  <a:schemeClr val="dk1"/>
                </a:solidFill>
                <a:latin typeface="Calibri"/>
                <a:ea typeface="Calibri"/>
                <a:cs typeface="Calibri"/>
                <a:sym typeface="Calibri"/>
              </a:rPr>
              <a:t>m </a:t>
            </a:r>
            <a:r>
              <a:rPr lang="zh-TW" sz="2000">
                <a:solidFill>
                  <a:schemeClr val="dk1"/>
                </a:solidFill>
                <a:latin typeface="Calibri"/>
                <a:ea typeface="Calibri"/>
                <a:cs typeface="Calibri"/>
                <a:sym typeface="Calibri"/>
              </a:rPr>
              <a:t>nodes, there are </a:t>
            </a:r>
            <a:r>
              <a:rPr lang="zh-TW" sz="2000" i="1">
                <a:solidFill>
                  <a:schemeClr val="dk1"/>
                </a:solidFill>
                <a:latin typeface="Calibri"/>
                <a:ea typeface="Calibri"/>
                <a:cs typeface="Calibri"/>
                <a:sym typeface="Calibri"/>
              </a:rPr>
              <a:t>m!</a:t>
            </a:r>
            <a:r>
              <a:rPr lang="zh-TW" sz="2000">
                <a:solidFill>
                  <a:schemeClr val="dk1"/>
                </a:solidFill>
                <a:latin typeface="Calibri"/>
                <a:ea typeface="Calibri"/>
                <a:cs typeface="Calibri"/>
                <a:sym typeface="Calibri"/>
              </a:rPr>
              <a:t> different order plans)</a:t>
            </a:r>
            <a:endParaRPr sz="2000">
              <a:solidFill>
                <a:schemeClr val="dk1"/>
              </a:solidFill>
              <a:latin typeface="Calibri"/>
              <a:ea typeface="Calibri"/>
              <a:cs typeface="Calibri"/>
              <a:sym typeface="Calibri"/>
            </a:endParaRPr>
          </a:p>
        </p:txBody>
      </p:sp>
      <p:sp>
        <p:nvSpPr>
          <p:cNvPr id="138" name="Google Shape;138;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TW"/>
              <a:t>8</a:t>
            </a:fld>
            <a:endParaRPr/>
          </a:p>
        </p:txBody>
      </p:sp>
      <p:pic>
        <p:nvPicPr>
          <p:cNvPr id="139" name="Google Shape;139;p20"/>
          <p:cNvPicPr preferRelativeResize="0"/>
          <p:nvPr/>
        </p:nvPicPr>
        <p:blipFill>
          <a:blip r:embed="rId4">
            <a:alphaModFix/>
          </a:blip>
          <a:stretch>
            <a:fillRect/>
          </a:stretch>
        </p:blipFill>
        <p:spPr>
          <a:xfrm>
            <a:off x="8281450" y="1681650"/>
            <a:ext cx="364750" cy="290150"/>
          </a:xfrm>
          <a:prstGeom prst="rect">
            <a:avLst/>
          </a:prstGeom>
          <a:noFill/>
          <a:ln>
            <a:noFill/>
          </a:ln>
        </p:spPr>
      </p:pic>
      <p:pic>
        <p:nvPicPr>
          <p:cNvPr id="140" name="Google Shape;140;p20"/>
          <p:cNvPicPr preferRelativeResize="0"/>
          <p:nvPr/>
        </p:nvPicPr>
        <p:blipFill>
          <a:blip r:embed="rId5">
            <a:alphaModFix/>
          </a:blip>
          <a:stretch>
            <a:fillRect/>
          </a:stretch>
        </p:blipFill>
        <p:spPr>
          <a:xfrm>
            <a:off x="1326225" y="3014053"/>
            <a:ext cx="6352898" cy="196764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1"/>
          <p:cNvSpPr/>
          <p:nvPr/>
        </p:nvSpPr>
        <p:spPr>
          <a:xfrm>
            <a:off x="0" y="0"/>
            <a:ext cx="9144000" cy="887400"/>
          </a:xfrm>
          <a:prstGeom prst="rect">
            <a:avLst/>
          </a:prstGeom>
          <a:solidFill>
            <a:srgbClr val="04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6" name="Google Shape;146;p21"/>
          <p:cNvPicPr preferRelativeResize="0"/>
          <p:nvPr/>
        </p:nvPicPr>
        <p:blipFill>
          <a:blip r:embed="rId3">
            <a:alphaModFix/>
          </a:blip>
          <a:stretch>
            <a:fillRect/>
          </a:stretch>
        </p:blipFill>
        <p:spPr>
          <a:xfrm rot="2479508">
            <a:off x="7953462" y="59473"/>
            <a:ext cx="775050" cy="859357"/>
          </a:xfrm>
          <a:prstGeom prst="rect">
            <a:avLst/>
          </a:prstGeom>
          <a:noFill/>
          <a:ln>
            <a:noFill/>
          </a:ln>
        </p:spPr>
      </p:pic>
      <p:sp>
        <p:nvSpPr>
          <p:cNvPr id="147" name="Google Shape;147;p21"/>
          <p:cNvSpPr txBox="1"/>
          <p:nvPr/>
        </p:nvSpPr>
        <p:spPr>
          <a:xfrm>
            <a:off x="311700" y="120450"/>
            <a:ext cx="72621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sz="3000" b="1">
                <a:solidFill>
                  <a:schemeClr val="lt1"/>
                </a:solidFill>
                <a:latin typeface="Calibri"/>
                <a:ea typeface="Calibri"/>
                <a:cs typeface="Calibri"/>
                <a:sym typeface="Calibri"/>
              </a:rPr>
              <a:t>Permutation Equivariance</a:t>
            </a:r>
            <a:endParaRPr sz="3000" b="1">
              <a:solidFill>
                <a:schemeClr val="lt1"/>
              </a:solidFill>
              <a:latin typeface="Calibri"/>
              <a:ea typeface="Calibri"/>
              <a:cs typeface="Calibri"/>
              <a:sym typeface="Calibri"/>
            </a:endParaRPr>
          </a:p>
        </p:txBody>
      </p:sp>
      <p:sp>
        <p:nvSpPr>
          <p:cNvPr id="148" name="Google Shape;148;p21"/>
          <p:cNvSpPr txBox="1"/>
          <p:nvPr/>
        </p:nvSpPr>
        <p:spPr>
          <a:xfrm>
            <a:off x="464100" y="991525"/>
            <a:ext cx="8372100" cy="2957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zh-TW" sz="2000" b="1">
                <a:solidFill>
                  <a:schemeClr val="dk1"/>
                </a:solidFill>
                <a:latin typeface="Calibri"/>
                <a:ea typeface="Calibri"/>
                <a:cs typeface="Calibri"/>
                <a:sym typeface="Calibri"/>
              </a:rPr>
              <a:t>For node representation</a:t>
            </a:r>
            <a:endParaRPr sz="2000" b="1">
              <a:solidFill>
                <a:schemeClr val="dk1"/>
              </a:solidFill>
              <a:latin typeface="Calibri"/>
              <a:ea typeface="Calibri"/>
              <a:cs typeface="Calibri"/>
              <a:sym typeface="Calibri"/>
            </a:endParaRPr>
          </a:p>
          <a:p>
            <a:pPr marL="457200" lvl="0" indent="-355600" algn="l" rtl="0">
              <a:lnSpc>
                <a:spcPct val="115000"/>
              </a:lnSpc>
              <a:spcBef>
                <a:spcPts val="0"/>
              </a:spcBef>
              <a:spcAft>
                <a:spcPts val="0"/>
              </a:spcAft>
              <a:buClr>
                <a:schemeClr val="dk1"/>
              </a:buClr>
              <a:buSzPts val="2000"/>
              <a:buFont typeface="Calibri"/>
              <a:buChar char="●"/>
            </a:pPr>
            <a:r>
              <a:rPr lang="zh-TW" sz="2000">
                <a:solidFill>
                  <a:schemeClr val="dk1"/>
                </a:solidFill>
                <a:latin typeface="Calibri"/>
                <a:ea typeface="Calibri"/>
                <a:cs typeface="Calibri"/>
                <a:sym typeface="Calibri"/>
              </a:rPr>
              <a:t>Consider we learn a function </a:t>
            </a:r>
            <a:r>
              <a:rPr lang="zh-TW" sz="2000" i="1">
                <a:solidFill>
                  <a:schemeClr val="dk1"/>
                </a:solidFill>
                <a:latin typeface="Calibri"/>
                <a:ea typeface="Calibri"/>
                <a:cs typeface="Calibri"/>
                <a:sym typeface="Calibri"/>
              </a:rPr>
              <a:t>f</a:t>
            </a:r>
            <a:r>
              <a:rPr lang="zh-TW" sz="2000">
                <a:solidFill>
                  <a:schemeClr val="dk1"/>
                </a:solidFill>
                <a:latin typeface="Calibri"/>
                <a:ea typeface="Calibri"/>
                <a:cs typeface="Calibri"/>
                <a:sym typeface="Calibri"/>
              </a:rPr>
              <a:t> that maps a graph </a:t>
            </a:r>
            <a:r>
              <a:rPr lang="zh-TW" sz="2000" i="1">
                <a:solidFill>
                  <a:schemeClr val="dk1"/>
                </a:solidFill>
                <a:latin typeface="Calibri"/>
                <a:ea typeface="Calibri"/>
                <a:cs typeface="Calibri"/>
                <a:sym typeface="Calibri"/>
              </a:rPr>
              <a:t>G = (A, X)</a:t>
            </a:r>
            <a:r>
              <a:rPr lang="zh-TW" sz="2000">
                <a:solidFill>
                  <a:schemeClr val="dk1"/>
                </a:solidFill>
                <a:latin typeface="Calibri"/>
                <a:ea typeface="Calibri"/>
                <a:cs typeface="Calibri"/>
                <a:sym typeface="Calibri"/>
              </a:rPr>
              <a:t> to matrix</a:t>
            </a:r>
            <a:endParaRPr sz="2000">
              <a:solidFill>
                <a:schemeClr val="dk1"/>
              </a:solidFill>
              <a:latin typeface="Calibri"/>
              <a:ea typeface="Calibri"/>
              <a:cs typeface="Calibri"/>
              <a:sym typeface="Calibri"/>
            </a:endParaRPr>
          </a:p>
          <a:p>
            <a:pPr marL="457200" lvl="0" indent="-355600" algn="l" rtl="0">
              <a:lnSpc>
                <a:spcPct val="115000"/>
              </a:lnSpc>
              <a:spcBef>
                <a:spcPts val="0"/>
              </a:spcBef>
              <a:spcAft>
                <a:spcPts val="0"/>
              </a:spcAft>
              <a:buClr>
                <a:schemeClr val="dk1"/>
              </a:buClr>
              <a:buSzPts val="2000"/>
              <a:buFont typeface="Calibri"/>
              <a:buChar char="●"/>
            </a:pPr>
            <a:r>
              <a:rPr lang="zh-TW" sz="2000">
                <a:solidFill>
                  <a:schemeClr val="dk1"/>
                </a:solidFill>
                <a:latin typeface="Calibri"/>
                <a:ea typeface="Calibri"/>
                <a:cs typeface="Calibri"/>
                <a:sym typeface="Calibri"/>
              </a:rPr>
              <a:t>Similarly, if this property holds for any pair of order plan i and j, we say f is a permutation equivariant function. </a:t>
            </a:r>
            <a:endParaRPr sz="2000">
              <a:solidFill>
                <a:schemeClr val="dk1"/>
              </a:solidFill>
              <a:latin typeface="Calibri"/>
              <a:ea typeface="Calibri"/>
              <a:cs typeface="Calibri"/>
              <a:sym typeface="Calibri"/>
            </a:endParaRPr>
          </a:p>
        </p:txBody>
      </p:sp>
      <p:sp>
        <p:nvSpPr>
          <p:cNvPr id="149" name="Google Shape;149;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TW"/>
              <a:t>9</a:t>
            </a:fld>
            <a:endParaRPr/>
          </a:p>
        </p:txBody>
      </p:sp>
      <p:pic>
        <p:nvPicPr>
          <p:cNvPr id="150" name="Google Shape;150;p21"/>
          <p:cNvPicPr preferRelativeResize="0"/>
          <p:nvPr/>
        </p:nvPicPr>
        <p:blipFill>
          <a:blip r:embed="rId4">
            <a:alphaModFix/>
          </a:blip>
          <a:stretch>
            <a:fillRect/>
          </a:stretch>
        </p:blipFill>
        <p:spPr>
          <a:xfrm>
            <a:off x="8113275" y="1384850"/>
            <a:ext cx="802450" cy="352725"/>
          </a:xfrm>
          <a:prstGeom prst="rect">
            <a:avLst/>
          </a:prstGeom>
          <a:noFill/>
          <a:ln>
            <a:noFill/>
          </a:ln>
        </p:spPr>
      </p:pic>
      <p:pic>
        <p:nvPicPr>
          <p:cNvPr id="151" name="Google Shape;151;p21"/>
          <p:cNvPicPr preferRelativeResize="0"/>
          <p:nvPr/>
        </p:nvPicPr>
        <p:blipFill>
          <a:blip r:embed="rId5">
            <a:alphaModFix/>
          </a:blip>
          <a:stretch>
            <a:fillRect/>
          </a:stretch>
        </p:blipFill>
        <p:spPr>
          <a:xfrm>
            <a:off x="1961126" y="2489900"/>
            <a:ext cx="5105425" cy="25669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1156</Words>
  <Application>Microsoft Office PowerPoint</Application>
  <PresentationFormat>全屏显示(16:9)</PresentationFormat>
  <Paragraphs>103</Paragraphs>
  <Slides>14</Slides>
  <Notes>14</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14</vt:i4>
      </vt:variant>
    </vt:vector>
  </HeadingPairs>
  <TitlesOfParts>
    <vt:vector size="18" baseType="lpstr">
      <vt:lpstr>Söhne</vt:lpstr>
      <vt:lpstr>Arial</vt:lpstr>
      <vt:lpstr>Calibri</vt:lpstr>
      <vt:lpstr>Simple Light</vt:lpstr>
      <vt:lpstr>5-1. Deep Learning for Graphs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5-1. Deep Learning for Graphs</dc:title>
  <cp:lastModifiedBy>戒酒的李白</cp:lastModifiedBy>
  <cp:revision>2</cp:revision>
  <dcterms:modified xsi:type="dcterms:W3CDTF">2024-03-05T07:56:41Z</dcterms:modified>
</cp:coreProperties>
</file>