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37" autoAdjust="0"/>
  </p:normalViewPr>
  <p:slideViewPr>
    <p:cSldViewPr snapToGrid="0">
      <p:cViewPr>
        <p:scale>
          <a:sx n="100" d="100"/>
          <a:sy n="100" d="100"/>
        </p:scale>
        <p:origin x="1380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8848e802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8848e802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956b740fb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956b740fb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956b740fb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956b740fb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956b740fb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956b740fb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956b740fb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956b740fb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956b740fb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956b740fb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956b740fb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956b740fb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8bfcaf05e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8bfcaf05e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956b740fb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956b740fb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956b740fb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956b740fb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956b740fb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956b740fb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8848e802f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8848e802f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956b740fb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956b740fb2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分类器</a:t>
            </a:r>
            <a:r>
              <a:rPr lang="en-US" altLang="zh-CN" dirty="0"/>
              <a:t>1</a:t>
            </a:r>
            <a:r>
              <a:rPr lang="zh-CN" altLang="en-US" dirty="0"/>
              <a:t>在这个迭代分类过程的开始阶段使用一次，它仅仅基于节点的属性向量对未标记的节点进行初步的标签预测。这个步骤为整个迭代过程提供了一个起点。随后，整个迭代过程主要依赖于分类器</a:t>
            </a:r>
            <a:r>
              <a:rPr lang="en-US" altLang="zh-CN" dirty="0"/>
              <a:t>2</a:t>
            </a:r>
            <a:r>
              <a:rPr lang="zh-CN" altLang="en-US" dirty="0"/>
              <a:t>，它不仅使用节点的属性向量，还使用链接向量，这包括了节点之间的关系信息。在每次迭代中，基于当前的标签预测更新链接向量 ，然后使用分类器</a:t>
            </a:r>
            <a:r>
              <a:rPr lang="en-US" altLang="zh-CN" dirty="0"/>
              <a:t>2</a:t>
            </a:r>
            <a:r>
              <a:rPr lang="zh-CN" altLang="en-US" dirty="0"/>
              <a:t>进行重新分类，直到标签预测收敛或达到最大迭代次数。因此，分类器</a:t>
            </a:r>
            <a:r>
              <a:rPr lang="en-US" altLang="zh-CN" dirty="0"/>
              <a:t>1</a:t>
            </a:r>
            <a:r>
              <a:rPr lang="zh-CN" altLang="en-US" dirty="0"/>
              <a:t>用于提供初步的标签预测，为迭代过程设置基线，而分类器</a:t>
            </a:r>
            <a:r>
              <a:rPr lang="en-US" altLang="zh-CN" dirty="0"/>
              <a:t>2</a:t>
            </a:r>
            <a:r>
              <a:rPr lang="zh-CN" altLang="en-US" dirty="0"/>
              <a:t>则用于在迭代中不断地细化这些预测。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956b740fb2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956b740fb2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956b740fb2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956b740fb2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956b740fb2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956b740fb2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956b740fb2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956b740fb2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Aggregate </a:t>
            </a:r>
            <a:r>
              <a:rPr lang="zh-CN" altLang="en-US" dirty="0"/>
              <a:t>整合，总计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9c08e2e0a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9c08e2e0a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GNN</a:t>
            </a:r>
            <a:r>
              <a:rPr lang="zh-CN" altLang="en-US" dirty="0"/>
              <a:t>是一个更有利更弹性的工具，每个节点的</a:t>
            </a:r>
            <a:r>
              <a:rPr lang="en-US" altLang="zh-CN" dirty="0"/>
              <a:t>message</a:t>
            </a:r>
            <a:r>
              <a:rPr lang="zh-CN" altLang="en-US" dirty="0"/>
              <a:t>是可以叠加起来的，让每个</a:t>
            </a:r>
            <a:r>
              <a:rPr lang="en-US" altLang="zh-CN" dirty="0"/>
              <a:t>node</a:t>
            </a:r>
            <a:r>
              <a:rPr lang="zh-CN" altLang="en-US" dirty="0"/>
              <a:t>可以看到更远</a:t>
            </a:r>
            <a:r>
              <a:rPr lang="zh-CN" altLang="en-US"/>
              <a:t>的距离，这就是我们之后要介绍的内容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bfcaf05e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bfcaf05e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8bfcaf05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8bfcaf05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8bfcaf05e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8bfcaf05e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C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weighted average </a:t>
            </a:r>
            <a:r>
              <a:rPr lang="zh-CN" alt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加权平均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8bfcaf05e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8bfcaf05e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8bfcaf05e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8bfcaf05e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956b740fb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956b740fb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956b740fb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956b740fb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n73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eb.stanford.edu/class/cs224w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61950" y="1275925"/>
            <a:ext cx="7854900" cy="70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22" b="1"/>
              <a:t>4. Message Passing and Node Classification</a:t>
            </a:r>
            <a:endParaRPr sz="2622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93725" y="2253000"/>
            <a:ext cx="4772700" cy="15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zh-TW" sz="2000" b="1">
                <a:latin typeface="Calibri"/>
                <a:ea typeface="Calibri"/>
                <a:cs typeface="Calibri"/>
                <a:sym typeface="Calibri"/>
              </a:rPr>
              <a:t>Relational Classification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zh-TW" sz="2000" b="1">
                <a:latin typeface="Calibri"/>
                <a:ea typeface="Calibri"/>
                <a:cs typeface="Calibri"/>
                <a:sym typeface="Calibri"/>
              </a:rPr>
              <a:t>Iterative Classification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zh-TW" sz="2000" b="1">
                <a:latin typeface="Calibri"/>
                <a:ea typeface="Calibri"/>
                <a:cs typeface="Calibri"/>
                <a:sym typeface="Calibri"/>
              </a:rPr>
              <a:t>Message Passing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2079200" y="4663225"/>
            <a:ext cx="4589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>
                <a:latin typeface="Calibri"/>
                <a:ea typeface="Calibri"/>
                <a:cs typeface="Calibri"/>
                <a:sym typeface="Calibri"/>
              </a:rPr>
              <a:t>周遠同 (Chou Yuan-Tung), </a:t>
            </a:r>
            <a:r>
              <a:rPr lang="zh-TW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ton731@gmail.com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72350" y="181200"/>
            <a:ext cx="7593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Machine Learning with Graphs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6375" y="2148863"/>
            <a:ext cx="2428375" cy="20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480925" y="3803400"/>
            <a:ext cx="533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ref: </a:t>
            </a:r>
            <a:r>
              <a:rPr lang="zh-TW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Jure Leskovec – Stanford CS224W: Machine Learning with Graphs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Example: After 2nd Iteration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464100" y="1067725"/>
            <a:ext cx="8102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nodes with another random order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2nd iteration: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2850" y="2095650"/>
            <a:ext cx="6610099" cy="26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Example: After 3rd Iteration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464100" y="1067725"/>
            <a:ext cx="8102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nodes with another random order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3rd iteration: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9900" y="2095300"/>
            <a:ext cx="6681100" cy="266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812" y="2673620"/>
            <a:ext cx="5490976" cy="23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Example: Convergence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464100" y="1067725"/>
            <a:ext cx="8102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4th iteration, it converged, we therefore predict: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Challenges: 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 convergence not guaranteed, (2) cannot use node feature information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1950" y="1507376"/>
            <a:ext cx="4529225" cy="7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Iterative Classification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464100" y="1067725"/>
            <a:ext cx="82623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Relational classifier does not use node features.</a:t>
            </a:r>
            <a:endParaRPr sz="2000" b="1" dirty="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leverage node features?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idea of iterative classification: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Classify node </a:t>
            </a:r>
            <a:r>
              <a:rPr lang="zh-TW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based on its features </a:t>
            </a:r>
            <a:r>
              <a:rPr lang="zh-TW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fv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labels </a:t>
            </a:r>
            <a:r>
              <a:rPr lang="zh-TW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neighbor set </a:t>
            </a:r>
            <a:r>
              <a:rPr lang="zh-TW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Nv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Approach: Train two classifiers: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φ1(fv)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Predict node label based on node feature </a:t>
            </a:r>
            <a:r>
              <a:rPr lang="zh-TW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fv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zh-TW" sz="2000" b="1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base classifier</a:t>
            </a:r>
            <a:endParaRPr sz="2000" b="1" dirty="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φ2(fv, zv)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Predict label based on node feature </a:t>
            </a:r>
            <a:r>
              <a:rPr lang="zh-TW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fv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summary </a:t>
            </a:r>
            <a:r>
              <a:rPr lang="zh-TW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labels of </a:t>
            </a:r>
            <a:r>
              <a:rPr lang="zh-TW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 neighbors → </a:t>
            </a:r>
            <a:r>
              <a:rPr lang="zh-TW" sz="2000" b="1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relational classifier</a:t>
            </a:r>
            <a:endParaRPr sz="2000" b="1" dirty="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Computing the Summary </a:t>
            </a:r>
            <a:r>
              <a:rPr lang="zh-TW" sz="3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zv</a:t>
            </a:r>
            <a:endParaRPr sz="30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464100" y="1067725"/>
            <a:ext cx="8102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How do we compute summary zv of labels of v’s neighbors Nv?</a:t>
            </a:r>
            <a:endParaRPr sz="20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 = vector that captures labels around node v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Histogram of the number of each label in Nv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common label in Nv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different labels in Nv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  <p:pic>
        <p:nvPicPr>
          <p:cNvPr id="197" name="Google Shape;19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7214" y="3059700"/>
            <a:ext cx="4209574" cy="19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7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Algorithm of Iterative Classification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4">
            <a:alphaModFix/>
          </a:blip>
          <a:srcRect b="7544"/>
          <a:stretch/>
        </p:blipFill>
        <p:spPr>
          <a:xfrm>
            <a:off x="684175" y="1229550"/>
            <a:ext cx="6031475" cy="36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257023" y="2459375"/>
            <a:ext cx="2906101" cy="13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8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Example: Web Page Classification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8"/>
          <p:cNvSpPr txBox="1"/>
          <p:nvPr/>
        </p:nvSpPr>
        <p:spPr>
          <a:xfrm>
            <a:off x="464100" y="1067725"/>
            <a:ext cx="8102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Input: Graph of web pages (Node: web page, Edge: hyper-link, Node features: webpage description)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Task: Predict the topic of the webpage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  <p:pic>
        <p:nvPicPr>
          <p:cNvPr id="217" name="Google Shape;21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226" y="2704800"/>
            <a:ext cx="4150899" cy="221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8475" y="2261625"/>
            <a:ext cx="5687500" cy="31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0824" y="3301675"/>
            <a:ext cx="3875252" cy="8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9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Iterative Classifier – Step 1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  <p:pic>
        <p:nvPicPr>
          <p:cNvPr id="228" name="Google Shape;22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775" y="996500"/>
            <a:ext cx="6780710" cy="3951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0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Iterative Classifier – Step 2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575" y="1067725"/>
            <a:ext cx="6786234" cy="39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3" name="Google Shape;2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Iterative Classifier – Step 3.1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19</a:t>
            </a:fld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563" y="1067725"/>
            <a:ext cx="6659378" cy="39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Main Question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64100" y="1067725"/>
            <a:ext cx="83721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a network with labels on some nodes, how do we assign labels to all other nodes in the network?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embedding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(shallow encoding) is a method to solve this (獨善其身)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passing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an alternative framework (互通有無)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1950" y="2772604"/>
            <a:ext cx="5825902" cy="204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2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Iterative Classifier – Step 3.2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20</a:t>
            </a:fld>
            <a:endParaRPr/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775" y="1000250"/>
            <a:ext cx="6454796" cy="395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3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Iterative Classifier – Iterate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  <p:pic>
        <p:nvPicPr>
          <p:cNvPr id="264" name="Google Shape;26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25" y="1026400"/>
            <a:ext cx="6569384" cy="395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0" name="Google Shape;2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4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Iterative Classifier – Final Prediction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22</a:t>
            </a:fld>
            <a:endParaRPr/>
          </a:p>
        </p:txBody>
      </p:sp>
      <p:pic>
        <p:nvPicPr>
          <p:cNvPr id="273" name="Google Shape;27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000" y="1202325"/>
            <a:ext cx="6232176" cy="368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5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Relational, Iterative Classification Summary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23</a:t>
            </a:fld>
            <a:endParaRPr/>
          </a:p>
        </p:txBody>
      </p:sp>
      <p:sp>
        <p:nvSpPr>
          <p:cNvPr id="282" name="Google Shape;282;p35"/>
          <p:cNvSpPr txBox="1"/>
          <p:nvPr/>
        </p:nvSpPr>
        <p:spPr>
          <a:xfrm>
            <a:off x="437375" y="1067725"/>
            <a:ext cx="8102700" cy="3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Relational classification</a:t>
            </a:r>
            <a:endParaRPr sz="20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Iteratively update probabilities of node belonging to a label class </a:t>
            </a: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its neighbors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Iterative classification</a:t>
            </a:r>
            <a:endParaRPr sz="20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over relational classification to handle attribute/feature information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Classify node v based on its features </a:t>
            </a: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well as labels of neighbors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8" name="Google Shape;28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6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Message Passing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24</a:t>
            </a:fld>
            <a:endParaRPr/>
          </a:p>
        </p:txBody>
      </p:sp>
      <p:sp>
        <p:nvSpPr>
          <p:cNvPr id="291" name="Google Shape;291;p36"/>
          <p:cNvSpPr txBox="1"/>
          <p:nvPr/>
        </p:nvSpPr>
        <p:spPr>
          <a:xfrm>
            <a:off x="437375" y="1067725"/>
            <a:ext cx="8424600" cy="3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Idea: Propagate node features by exchanging info between adjacent nodes.</a:t>
            </a:r>
            <a:endParaRPr sz="20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alibri"/>
              <a:buAutoNum type="arabicPeriod"/>
            </a:pPr>
            <a:r>
              <a:rPr lang="zh-TW" sz="20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Message</a:t>
            </a:r>
            <a:endParaRPr sz="20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message that will be passed to another nodes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alibri"/>
              <a:buAutoNum type="arabicPeriod"/>
            </a:pPr>
            <a:r>
              <a:rPr lang="zh-TW" sz="20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Aggregate and Update</a:t>
            </a:r>
            <a:endParaRPr sz="20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aggregate the coming messages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node with the aggregated message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7" name="Google Shape;29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7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Message Passing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25</a:t>
            </a:fld>
            <a:endParaRPr/>
          </a:p>
        </p:txBody>
      </p:sp>
      <p:sp>
        <p:nvSpPr>
          <p:cNvPr id="300" name="Google Shape;300;p37"/>
          <p:cNvSpPr txBox="1"/>
          <p:nvPr/>
        </p:nvSpPr>
        <p:spPr>
          <a:xfrm>
            <a:off x="93900" y="1798025"/>
            <a:ext cx="194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>
                <a:latin typeface="Calibri"/>
                <a:ea typeface="Calibri"/>
                <a:cs typeface="Calibri"/>
                <a:sym typeface="Calibri"/>
              </a:rPr>
              <a:t>Relational Classsification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7"/>
          <p:cNvSpPr txBox="1"/>
          <p:nvPr/>
        </p:nvSpPr>
        <p:spPr>
          <a:xfrm>
            <a:off x="93900" y="3418200"/>
            <a:ext cx="194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>
                <a:latin typeface="Calibri"/>
                <a:ea typeface="Calibri"/>
                <a:cs typeface="Calibri"/>
                <a:sym typeface="Calibri"/>
              </a:rPr>
              <a:t>Iterative Classsification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7138" y="937399"/>
            <a:ext cx="4259771" cy="211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7"/>
          <p:cNvSpPr txBox="1"/>
          <p:nvPr/>
        </p:nvSpPr>
        <p:spPr>
          <a:xfrm>
            <a:off x="6334400" y="1249625"/>
            <a:ext cx="2351700" cy="1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>
                <a:latin typeface="Calibri"/>
                <a:ea typeface="Calibri"/>
                <a:cs typeface="Calibri"/>
                <a:sym typeface="Calibri"/>
              </a:rPr>
              <a:t>Message: 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zh-TW" sz="1500">
                <a:latin typeface="Calibri"/>
                <a:ea typeface="Calibri"/>
                <a:cs typeface="Calibri"/>
                <a:sym typeface="Calibri"/>
              </a:rPr>
              <a:t>class prob.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>
                <a:latin typeface="Calibri"/>
                <a:ea typeface="Calibri"/>
                <a:cs typeface="Calibri"/>
                <a:sym typeface="Calibri"/>
              </a:rPr>
              <a:t>Aggregate and Update: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zh-TW" sz="1500">
                <a:latin typeface="Calibri"/>
                <a:ea typeface="Calibri"/>
                <a:cs typeface="Calibri"/>
                <a:sym typeface="Calibri"/>
              </a:rPr>
              <a:t>average messages and replace original values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4425" y="2886062"/>
            <a:ext cx="3521162" cy="167317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7"/>
          <p:cNvSpPr txBox="1"/>
          <p:nvPr/>
        </p:nvSpPr>
        <p:spPr>
          <a:xfrm>
            <a:off x="6334400" y="3137663"/>
            <a:ext cx="2351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>
                <a:latin typeface="Calibri"/>
                <a:ea typeface="Calibri"/>
                <a:cs typeface="Calibri"/>
                <a:sym typeface="Calibri"/>
              </a:rPr>
              <a:t>Message: 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zh-TW" sz="1500">
                <a:latin typeface="Calibri"/>
                <a:ea typeface="Calibri"/>
                <a:cs typeface="Calibri"/>
                <a:sym typeface="Calibri"/>
              </a:rPr>
              <a:t>summary zv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>
                <a:latin typeface="Calibri"/>
                <a:ea typeface="Calibri"/>
                <a:cs typeface="Calibri"/>
                <a:sym typeface="Calibri"/>
              </a:rPr>
              <a:t>Aggregate and Update: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zh-TW" sz="1500">
                <a:latin typeface="Calibri"/>
                <a:ea typeface="Calibri"/>
                <a:cs typeface="Calibri"/>
                <a:sym typeface="Calibri"/>
              </a:rPr>
              <a:t>use zv to update node label with </a:t>
            </a:r>
            <a:r>
              <a:rPr lang="zh-TW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φ2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7"/>
          <p:cNvSpPr txBox="1"/>
          <p:nvPr/>
        </p:nvSpPr>
        <p:spPr>
          <a:xfrm>
            <a:off x="377325" y="4615175"/>
            <a:ext cx="8095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/>
              <a:t>→ Graph neural networks use stacked, learnable MP layers to propagate node features</a:t>
            </a:r>
            <a:endParaRPr sz="15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Message Passing Intuition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64100" y="1067725"/>
            <a:ext cx="8102700" cy="38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Intuition: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Correlations (dependency) exist in network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nodes are connected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Homophily: individual character → social connections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Influence: social connections → individual character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concept: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collective classification, assign labels to all nodes in a network together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look at 2 techniques: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Relational classification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Iterative classification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5717" y="3125917"/>
            <a:ext cx="2038075" cy="175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Classification with Network Data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71550" y="970825"/>
            <a:ext cx="8102700" cy="3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leverage node correlations in networks to help prediction?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Motivation 1: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Similar nodes are typically close together or directly connected in the network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Motivation 2: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Classification label of node </a:t>
            </a:r>
            <a:r>
              <a:rPr lang="zh-TW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network may depend on: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of </a:t>
            </a:r>
            <a:r>
              <a:rPr lang="zh-TW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labels of the nodes in </a:t>
            </a:r>
            <a:r>
              <a:rPr lang="zh-TW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‘s neighborhood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of the nodes in </a:t>
            </a:r>
            <a:r>
              <a:rPr lang="zh-TW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‘s neighborhood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applications are under the same setting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 t="3072"/>
          <a:stretch/>
        </p:blipFill>
        <p:spPr>
          <a:xfrm>
            <a:off x="2102225" y="3877525"/>
            <a:ext cx="3883701" cy="117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4750" y="3877525"/>
            <a:ext cx="116796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AutoNum type="arabicPeriod"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Relational Classification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464100" y="1067725"/>
            <a:ext cx="8102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Idea: Propagate node labels across the network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probability </a:t>
            </a:r>
            <a:r>
              <a:rPr lang="zh-TW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Yv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node </a:t>
            </a:r>
            <a:r>
              <a:rPr lang="zh-TW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weighted average of class probabilities of its neighbors.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Labeled nodes: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initialize </a:t>
            </a:r>
            <a:r>
              <a:rPr lang="zh-TW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Yv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ground-truth label </a:t>
            </a:r>
            <a:r>
              <a:rPr lang="zh-TW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Yv*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Unlabeled nodes:</a:t>
            </a: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initialize Yv = 0.5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all nodes in a random order until convergence or until maximum number of iterations.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4">
            <a:alphaModFix/>
          </a:blip>
          <a:srcRect t="3072"/>
          <a:stretch/>
        </p:blipFill>
        <p:spPr>
          <a:xfrm>
            <a:off x="2314325" y="3877525"/>
            <a:ext cx="3883701" cy="11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5738725" y="3683850"/>
            <a:ext cx="9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Yv = 0.5</a:t>
            </a:r>
            <a:endParaRPr b="1"/>
          </a:p>
        </p:txBody>
      </p:sp>
      <p:sp>
        <p:nvSpPr>
          <p:cNvPr id="105" name="Google Shape;105;p17"/>
          <p:cNvSpPr txBox="1"/>
          <p:nvPr/>
        </p:nvSpPr>
        <p:spPr>
          <a:xfrm>
            <a:off x="6198025" y="4384825"/>
            <a:ext cx="9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Yv = 0</a:t>
            </a:r>
            <a:endParaRPr b="1"/>
          </a:p>
        </p:txBody>
      </p:sp>
      <p:sp>
        <p:nvSpPr>
          <p:cNvPr id="106" name="Google Shape;106;p17"/>
          <p:cNvSpPr txBox="1"/>
          <p:nvPr/>
        </p:nvSpPr>
        <p:spPr>
          <a:xfrm>
            <a:off x="2143725" y="3735950"/>
            <a:ext cx="9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Yv = 1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 for Relational Classifier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464100" y="1067725"/>
            <a:ext cx="8102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for each node v and label c (0 or 1)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edges have weight/strength, Avu can represent the edge weight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4">
            <a:alphaModFix/>
          </a:blip>
          <a:srcRect t="12068" b="8842"/>
          <a:stretch/>
        </p:blipFill>
        <p:spPr>
          <a:xfrm>
            <a:off x="2328125" y="1516575"/>
            <a:ext cx="4777855" cy="6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5">
            <a:alphaModFix/>
          </a:blip>
          <a:srcRect t="5455"/>
          <a:stretch/>
        </p:blipFill>
        <p:spPr>
          <a:xfrm>
            <a:off x="1921563" y="2914800"/>
            <a:ext cx="5187776" cy="208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Example: 1st Iteration, Update Node 3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464100" y="1067725"/>
            <a:ext cx="8102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for the 1st iteration: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node 3, N3 = {1, 2, 4}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288" y="1956506"/>
            <a:ext cx="6042326" cy="2994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Example: 1st Iteration, Update Node 4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464100" y="1067725"/>
            <a:ext cx="8102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for the 1st iteration: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node 4, N4 = {1, 3, 5, 6}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2493" y="1993375"/>
            <a:ext cx="5960232" cy="29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Example: After 1st Iteration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464100" y="1067725"/>
            <a:ext cx="81027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after update for node 5, 8, 9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iteration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2475" y="2045851"/>
            <a:ext cx="6139050" cy="24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Microsoft Office PowerPoint</Application>
  <PresentationFormat>全屏显示(16:9)</PresentationFormat>
  <Paragraphs>138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Simple Light</vt:lpstr>
      <vt:lpstr>4. Message Passing and Node Classification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Message Passing and Node Classification</dc:title>
  <cp:lastModifiedBy>戒酒的李白</cp:lastModifiedBy>
  <cp:revision>1</cp:revision>
  <dcterms:modified xsi:type="dcterms:W3CDTF">2024-03-04T02:16:38Z</dcterms:modified>
</cp:coreProperties>
</file>