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embeddedFontLst>
    <p:embeddedFont>
      <p:font typeface="Cambria Math" panose="02040503050406030204" pitchFamily="18" charset="0"/>
      <p:regular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851" autoAdjust="0"/>
  </p:normalViewPr>
  <p:slideViewPr>
    <p:cSldViewPr snapToGrid="0">
      <p:cViewPr varScale="1">
        <p:scale>
          <a:sx n="162" d="100"/>
          <a:sy n="162" d="100"/>
        </p:scale>
        <p:origin x="1764" y="15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721887b26c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721887b26c_0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2b5b2c18b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2b5b2c18b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721887b26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1721887b26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721887b26c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721887b26c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1100" b="1" dirty="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zh-TW" altLang="zh-CN" sz="1100" b="1" dirty="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ransductive</a:t>
            </a:r>
            <a:r>
              <a:rPr lang="zh-CN" altLang="en-US" sz="1100" b="1" dirty="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下一页会介绍</a:t>
            </a: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1721887b26c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1721887b26c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dirty="0"/>
              <a:t>这段话指出了一些图嵌入方法的一个限制，即它们通常是“本质上的</a:t>
            </a:r>
            <a:r>
              <a:rPr lang="en-US" altLang="zh-CN" dirty="0" err="1"/>
              <a:t>transductive</a:t>
            </a:r>
            <a:r>
              <a:rPr lang="zh-CN" altLang="en-US" dirty="0"/>
              <a:t>”。这意味着这些方法在训练期间需要见到所有的节点，因此它们不能直接为训练过程中未见到的节点生成嵌入。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zh-CN" alt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dirty="0" err="1"/>
              <a:t>Transductive</a:t>
            </a:r>
            <a:r>
              <a:rPr lang="zh-CN" altLang="en-US" dirty="0"/>
              <a:t> </a:t>
            </a:r>
            <a:r>
              <a:rPr lang="en-US" altLang="zh-CN" dirty="0"/>
              <a:t>vs. Inductive Learning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dirty="0"/>
              <a:t>在机器学习中，有两种不同的学习范式：</a:t>
            </a:r>
            <a:r>
              <a:rPr lang="en-US" altLang="zh-CN" dirty="0" err="1"/>
              <a:t>transductive</a:t>
            </a:r>
            <a:r>
              <a:rPr lang="zh-CN" altLang="en-US" dirty="0"/>
              <a:t>和</a:t>
            </a:r>
            <a:r>
              <a:rPr lang="en-US" altLang="zh-CN" dirty="0"/>
              <a:t>inductive</a:t>
            </a:r>
            <a:r>
              <a:rPr lang="zh-CN" altLang="en-US" dirty="0"/>
              <a:t>。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zh-CN" alt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dirty="0" err="1"/>
              <a:t>Transductive</a:t>
            </a:r>
            <a:r>
              <a:rPr lang="en-US" altLang="zh-CN" dirty="0"/>
              <a:t>(</a:t>
            </a:r>
            <a:r>
              <a:rPr lang="zh-CN" altLang="en-US" dirty="0"/>
              <a:t>转换的</a:t>
            </a:r>
            <a:r>
              <a:rPr lang="en-US" altLang="zh-CN" dirty="0"/>
              <a:t>) learning </a:t>
            </a:r>
            <a:r>
              <a:rPr lang="zh-CN" altLang="en-US" dirty="0"/>
              <a:t>方法仅在训练时见过的数据上工作。在图嵌入的上下文中，这意味着方法仅为图中已存在的节点生成嵌入。如果在训练后添加新的节点，</a:t>
            </a:r>
            <a:r>
              <a:rPr lang="en-US" altLang="zh-CN" dirty="0" err="1"/>
              <a:t>transductive</a:t>
            </a:r>
            <a:r>
              <a:rPr lang="zh-CN" altLang="en-US" dirty="0"/>
              <a:t>方法不能为这些新节点生成嵌入，因为它们在学习过程中不可用。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zh-CN" alt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dirty="0"/>
              <a:t>Inductive(</a:t>
            </a:r>
            <a:r>
              <a:rPr lang="zh-CN" altLang="en-US" dirty="0"/>
              <a:t>归纳的</a:t>
            </a:r>
            <a:r>
              <a:rPr lang="en-US" altLang="zh-CN" dirty="0"/>
              <a:t>) learning </a:t>
            </a:r>
            <a:r>
              <a:rPr lang="zh-CN" altLang="en-US" dirty="0"/>
              <a:t>方法则能够推广到新的、未见过的数据。在图嵌入中，这意味着即使是训练时未见过的节点，方法也能为其生成嵌入。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zh-CN" alt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dirty="0"/>
              <a:t>例子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dirty="0"/>
              <a:t>想象一下，你有一个社交网络，你使用了一种</a:t>
            </a:r>
            <a:r>
              <a:rPr lang="en-US" altLang="zh-CN" dirty="0" err="1"/>
              <a:t>transductive</a:t>
            </a:r>
            <a:r>
              <a:rPr lang="zh-CN" altLang="en-US" dirty="0"/>
              <a:t>图嵌入方法来学习每个用户的嵌入。如果社交网络在你训练模型后迎来了新用户，你的</a:t>
            </a:r>
            <a:r>
              <a:rPr lang="en-US" altLang="zh-CN" dirty="0" err="1"/>
              <a:t>transductive</a:t>
            </a:r>
            <a:r>
              <a:rPr lang="zh-CN" altLang="en-US" dirty="0"/>
              <a:t>模型将不能为这些新用户生成嵌入，因为它只学会了将嵌入分配给训练集中的用户。这就是为什么</a:t>
            </a:r>
            <a:r>
              <a:rPr lang="en-US" altLang="zh-CN" dirty="0" err="1"/>
              <a:t>transductive</a:t>
            </a:r>
            <a:r>
              <a:rPr lang="zh-CN" altLang="en-US" dirty="0"/>
              <a:t>模型通常需要重新训练或更新来处理新的节点。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zh-CN" alt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dirty="0"/>
              <a:t>相比之下，如果你使用了一种</a:t>
            </a:r>
            <a:r>
              <a:rPr lang="en-US" altLang="zh-CN" dirty="0"/>
              <a:t>inductive</a:t>
            </a:r>
            <a:r>
              <a:rPr lang="zh-CN" altLang="en-US" dirty="0"/>
              <a:t>图嵌入方法，比如图神经网络，这种方法可以根据用户的特征和他们在图中的位置来生成嵌入。因此，当新用户加入网络时，即使这些用户在模型训练期间未出现，</a:t>
            </a:r>
            <a:r>
              <a:rPr lang="en-US" altLang="zh-CN" dirty="0"/>
              <a:t>inductive</a:t>
            </a:r>
            <a:r>
              <a:rPr lang="zh-CN" altLang="en-US" dirty="0"/>
              <a:t>模型也能为他们生成嵌入。这种方法更加灵活和强大，因为它能够应对动态变化的图。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ton731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eb.stanford.edu/class/cs224w/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265975" y="1253400"/>
            <a:ext cx="8743500" cy="70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522" b="1"/>
              <a:t>3-3. Applications and Limitations of Shallow Encoding</a:t>
            </a:r>
            <a:endParaRPr sz="2522" b="1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793725" y="2253000"/>
            <a:ext cx="4772700" cy="155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AutoNum type="arabicPeriod"/>
            </a:pPr>
            <a:r>
              <a:rPr lang="zh-TW" sz="2000" b="1">
                <a:latin typeface="Calibri"/>
                <a:ea typeface="Calibri"/>
                <a:cs typeface="Calibri"/>
                <a:sym typeface="Calibri"/>
              </a:rPr>
              <a:t>Application of Node Embeddings</a:t>
            </a:r>
            <a:endParaRPr sz="2000" b="1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AutoNum type="arabicPeriod"/>
            </a:pPr>
            <a:r>
              <a:rPr lang="zh-TW" sz="2000" b="1">
                <a:latin typeface="Calibri"/>
                <a:ea typeface="Calibri"/>
                <a:cs typeface="Calibri"/>
                <a:sym typeface="Calibri"/>
              </a:rPr>
              <a:t>Limitations of Shallow Encoding</a:t>
            </a:r>
            <a:endParaRPr sz="2000" b="1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AutoNum type="arabicPeriod"/>
            </a:pPr>
            <a:r>
              <a:rPr lang="zh-TW" sz="2000" b="1">
                <a:latin typeface="Calibri"/>
                <a:ea typeface="Calibri"/>
                <a:cs typeface="Calibri"/>
                <a:sym typeface="Calibri"/>
              </a:rPr>
              <a:t>Transductive, Inductive Learning</a:t>
            </a:r>
            <a:endParaRPr sz="20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0" y="0"/>
            <a:ext cx="9144000" cy="887400"/>
          </a:xfrm>
          <a:prstGeom prst="rect">
            <a:avLst/>
          </a:prstGeom>
          <a:solidFill>
            <a:srgbClr val="04376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subTitle" idx="1"/>
          </p:nvPr>
        </p:nvSpPr>
        <p:spPr>
          <a:xfrm>
            <a:off x="2079200" y="4663225"/>
            <a:ext cx="45894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1">
                <a:latin typeface="Calibri"/>
                <a:ea typeface="Calibri"/>
                <a:cs typeface="Calibri"/>
                <a:sym typeface="Calibri"/>
              </a:rPr>
              <a:t>周遠同 (Chou Yuan-Tung), </a:t>
            </a:r>
            <a:r>
              <a:rPr lang="zh-TW" sz="1400" b="1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ton731@gmail.com</a:t>
            </a:r>
            <a:endParaRPr sz="1400" b="1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8" name="Google Shape;5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479508">
            <a:off x="7953462" y="59473"/>
            <a:ext cx="775050" cy="859357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3"/>
          <p:cNvSpPr txBox="1"/>
          <p:nvPr/>
        </p:nvSpPr>
        <p:spPr>
          <a:xfrm>
            <a:off x="172350" y="181200"/>
            <a:ext cx="75939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Machine Learning with Graphs</a:t>
            </a:r>
            <a:endParaRPr sz="26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0" name="Google Shape;60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566375" y="2148863"/>
            <a:ext cx="2428375" cy="20872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3"/>
          <p:cNvSpPr txBox="1"/>
          <p:nvPr/>
        </p:nvSpPr>
        <p:spPr>
          <a:xfrm>
            <a:off x="480925" y="3803400"/>
            <a:ext cx="5336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>
                <a:latin typeface="Calibri"/>
                <a:ea typeface="Calibri"/>
                <a:cs typeface="Calibri"/>
                <a:sym typeface="Calibri"/>
              </a:rPr>
              <a:t>ref: </a:t>
            </a:r>
            <a:r>
              <a:rPr lang="zh-TW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Jure Leskovec – Stanford CS224W: Machine Learning with Graphs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/>
          <p:nvPr/>
        </p:nvSpPr>
        <p:spPr>
          <a:xfrm>
            <a:off x="0" y="0"/>
            <a:ext cx="9144000" cy="887400"/>
          </a:xfrm>
          <a:prstGeom prst="rect">
            <a:avLst/>
          </a:prstGeom>
          <a:solidFill>
            <a:srgbClr val="04376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7" name="Google Shape;67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479508">
            <a:off x="7953462" y="59473"/>
            <a:ext cx="775050" cy="859357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2</a:t>
            </a:fld>
            <a:endParaRPr/>
          </a:p>
        </p:txBody>
      </p:sp>
      <p:sp>
        <p:nvSpPr>
          <p:cNvPr id="69" name="Google Shape;69;p14"/>
          <p:cNvSpPr txBox="1"/>
          <p:nvPr/>
        </p:nvSpPr>
        <p:spPr>
          <a:xfrm>
            <a:off x="311700" y="120450"/>
            <a:ext cx="7262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What After Node Embeddings?</a:t>
            </a:r>
            <a:endParaRPr sz="3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14"/>
          <p:cNvSpPr txBox="1"/>
          <p:nvPr/>
        </p:nvSpPr>
        <p:spPr>
          <a:xfrm>
            <a:off x="464100" y="1143925"/>
            <a:ext cx="8397600" cy="130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Once we have node embeddings (independent to task), we can continue to the downstream prediction.</a:t>
            </a:r>
            <a:endParaRPr sz="2000">
              <a:solidFill>
                <a:srgbClr val="1155C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4"/>
          <p:cNvSpPr txBox="1"/>
          <p:nvPr/>
        </p:nvSpPr>
        <p:spPr>
          <a:xfrm>
            <a:off x="387900" y="2563775"/>
            <a:ext cx="1550400" cy="7389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b="1">
                <a:latin typeface="Calibri"/>
                <a:ea typeface="Calibri"/>
                <a:cs typeface="Calibri"/>
                <a:sym typeface="Calibri"/>
              </a:rPr>
              <a:t>Input </a:t>
            </a:r>
            <a:endParaRPr sz="1800" b="1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b="1">
                <a:latin typeface="Calibri"/>
                <a:ea typeface="Calibri"/>
                <a:cs typeface="Calibri"/>
                <a:sym typeface="Calibri"/>
              </a:rPr>
              <a:t>Graph</a:t>
            </a:r>
            <a:endParaRPr sz="1800" b="1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2" name="Google Shape;72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985225" y="2818838"/>
            <a:ext cx="643850" cy="33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4"/>
          <p:cNvSpPr txBox="1"/>
          <p:nvPr/>
        </p:nvSpPr>
        <p:spPr>
          <a:xfrm>
            <a:off x="2676025" y="2563763"/>
            <a:ext cx="1550400" cy="7389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b="1">
                <a:latin typeface="Calibri"/>
                <a:ea typeface="Calibri"/>
                <a:cs typeface="Calibri"/>
                <a:sym typeface="Calibri"/>
              </a:rPr>
              <a:t>Node</a:t>
            </a:r>
            <a:endParaRPr sz="1800" b="1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b="1">
                <a:latin typeface="Calibri"/>
                <a:ea typeface="Calibri"/>
                <a:cs typeface="Calibri"/>
                <a:sym typeface="Calibri"/>
              </a:rPr>
              <a:t>Embeddings</a:t>
            </a:r>
            <a:endParaRPr sz="18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14"/>
          <p:cNvSpPr txBox="1"/>
          <p:nvPr/>
        </p:nvSpPr>
        <p:spPr>
          <a:xfrm>
            <a:off x="4950525" y="2563763"/>
            <a:ext cx="1550400" cy="7389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b="1">
                <a:latin typeface="Calibri"/>
                <a:ea typeface="Calibri"/>
                <a:cs typeface="Calibri"/>
                <a:sym typeface="Calibri"/>
              </a:rPr>
              <a:t>Learning Algorithm</a:t>
            </a:r>
            <a:endParaRPr sz="18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4"/>
          <p:cNvSpPr txBox="1"/>
          <p:nvPr/>
        </p:nvSpPr>
        <p:spPr>
          <a:xfrm>
            <a:off x="7243800" y="2702380"/>
            <a:ext cx="1550400" cy="4617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b="1">
                <a:latin typeface="Calibri"/>
                <a:ea typeface="Calibri"/>
                <a:cs typeface="Calibri"/>
                <a:sym typeface="Calibri"/>
              </a:rPr>
              <a:t>Prediction</a:t>
            </a:r>
            <a:endParaRPr sz="1800" b="1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73375" y="2818825"/>
            <a:ext cx="643850" cy="33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534225" y="2818838"/>
            <a:ext cx="643850" cy="33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4"/>
          <p:cNvSpPr txBox="1"/>
          <p:nvPr/>
        </p:nvSpPr>
        <p:spPr>
          <a:xfrm>
            <a:off x="4684725" y="3581100"/>
            <a:ext cx="20820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zh-TW" sz="1600">
                <a:latin typeface="Calibri"/>
                <a:ea typeface="Calibri"/>
                <a:cs typeface="Calibri"/>
                <a:sym typeface="Calibri"/>
              </a:rPr>
              <a:t>SVM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zh-TW" sz="1600">
                <a:latin typeface="Calibri"/>
                <a:ea typeface="Calibri"/>
                <a:cs typeface="Calibri"/>
                <a:sym typeface="Calibri"/>
              </a:rPr>
              <a:t>Random Forest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zh-TW" sz="1600">
                <a:latin typeface="Calibri"/>
                <a:ea typeface="Calibri"/>
                <a:cs typeface="Calibri"/>
                <a:sym typeface="Calibri"/>
              </a:rPr>
              <a:t>XGBoost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zh-TW" sz="1600">
                <a:latin typeface="Calibri"/>
                <a:ea typeface="Calibri"/>
                <a:cs typeface="Calibri"/>
                <a:sym typeface="Calibri"/>
              </a:rPr>
              <a:t>DNN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4"/>
          <p:cNvSpPr txBox="1"/>
          <p:nvPr/>
        </p:nvSpPr>
        <p:spPr>
          <a:xfrm>
            <a:off x="7045500" y="3566250"/>
            <a:ext cx="1816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zh-TW" sz="1600">
                <a:latin typeface="Calibri"/>
                <a:ea typeface="Calibri"/>
                <a:cs typeface="Calibri"/>
                <a:sym typeface="Calibri"/>
              </a:rPr>
              <a:t>Node-level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zh-TW" sz="1600">
                <a:latin typeface="Calibri"/>
                <a:ea typeface="Calibri"/>
                <a:cs typeface="Calibri"/>
                <a:sym typeface="Calibri"/>
              </a:rPr>
              <a:t>Edge-level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zh-TW" sz="1600">
                <a:latin typeface="Calibri"/>
                <a:ea typeface="Calibri"/>
                <a:cs typeface="Calibri"/>
                <a:sym typeface="Calibri"/>
              </a:rPr>
              <a:t>Graph-level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4"/>
          <p:cNvSpPr txBox="1"/>
          <p:nvPr/>
        </p:nvSpPr>
        <p:spPr>
          <a:xfrm>
            <a:off x="956400" y="3417225"/>
            <a:ext cx="27015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b="1">
                <a:latin typeface="Calibri"/>
                <a:ea typeface="Calibri"/>
                <a:cs typeface="Calibri"/>
                <a:sym typeface="Calibri"/>
              </a:rPr>
              <a:t>Shallow Encoding</a:t>
            </a:r>
            <a:endParaRPr sz="1800" b="1"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1" name="Google Shape;81;p14"/>
          <p:cNvCxnSpPr/>
          <p:nvPr/>
        </p:nvCxnSpPr>
        <p:spPr>
          <a:xfrm>
            <a:off x="5546350" y="2393613"/>
            <a:ext cx="2822400" cy="11400"/>
          </a:xfrm>
          <a:prstGeom prst="straightConnector1">
            <a:avLst/>
          </a:prstGeom>
          <a:noFill/>
          <a:ln w="38100" cap="flat" cmpd="sng">
            <a:solidFill>
              <a:srgbClr val="3C78D8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82" name="Google Shape;82;p14"/>
          <p:cNvSpPr txBox="1"/>
          <p:nvPr/>
        </p:nvSpPr>
        <p:spPr>
          <a:xfrm>
            <a:off x="5703550" y="1910600"/>
            <a:ext cx="25080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600" b="1">
                <a:solidFill>
                  <a:srgbClr val="3C78D8"/>
                </a:solidFill>
                <a:latin typeface="Calibri"/>
                <a:ea typeface="Calibri"/>
                <a:cs typeface="Calibri"/>
                <a:sym typeface="Calibri"/>
              </a:rPr>
              <a:t>downstream</a:t>
            </a:r>
            <a:endParaRPr sz="1600" b="1">
              <a:solidFill>
                <a:srgbClr val="3C7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5"/>
          <p:cNvSpPr/>
          <p:nvPr/>
        </p:nvSpPr>
        <p:spPr>
          <a:xfrm>
            <a:off x="0" y="0"/>
            <a:ext cx="9144000" cy="887400"/>
          </a:xfrm>
          <a:prstGeom prst="rect">
            <a:avLst/>
          </a:prstGeom>
          <a:solidFill>
            <a:srgbClr val="04376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88" name="Google Shape;8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479508">
            <a:off x="7953462" y="59473"/>
            <a:ext cx="775050" cy="859357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3</a:t>
            </a:fld>
            <a:endParaRPr/>
          </a:p>
        </p:txBody>
      </p:sp>
      <p:sp>
        <p:nvSpPr>
          <p:cNvPr id="90" name="Google Shape;90;p15"/>
          <p:cNvSpPr txBox="1"/>
          <p:nvPr/>
        </p:nvSpPr>
        <p:spPr>
          <a:xfrm>
            <a:off x="311700" y="120450"/>
            <a:ext cx="7262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How to Use these Node Embeddings?</a:t>
            </a:r>
            <a:endParaRPr sz="3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5"/>
          <p:cNvSpPr txBox="1"/>
          <p:nvPr/>
        </p:nvSpPr>
        <p:spPr>
          <a:xfrm>
            <a:off x="464100" y="1062325"/>
            <a:ext cx="8397600" cy="398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 b="1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Given a node </a:t>
            </a:r>
            <a:r>
              <a:rPr lang="zh-TW" sz="2000" b="1" i="1">
                <a:solidFill>
                  <a:srgbClr val="CC0000"/>
                </a:solidFill>
                <a:latin typeface="Cambria Math"/>
                <a:ea typeface="Cambria Math"/>
                <a:cs typeface="Cambria Math"/>
                <a:sym typeface="Cambria Math"/>
              </a:rPr>
              <a:t>i</a:t>
            </a:r>
            <a:r>
              <a:rPr lang="zh-TW" sz="2000" b="1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 in a graph, we have it’s embedding </a:t>
            </a:r>
            <a:r>
              <a:rPr lang="zh-TW" sz="2000" b="1" i="1">
                <a:solidFill>
                  <a:srgbClr val="CC0000"/>
                </a:solidFill>
                <a:latin typeface="Cambria Math"/>
                <a:ea typeface="Cambria Math"/>
                <a:cs typeface="Cambria Math"/>
                <a:sym typeface="Cambria Math"/>
              </a:rPr>
              <a:t>Zi</a:t>
            </a:r>
            <a:r>
              <a:rPr lang="zh-TW" sz="2000" b="1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, we can do :</a:t>
            </a:r>
            <a:endParaRPr sz="2000" b="1" i="1">
              <a:solidFill>
                <a:srgbClr val="CC0000"/>
              </a:solidFill>
              <a:latin typeface="Cambria Math"/>
              <a:ea typeface="Cambria Math"/>
              <a:cs typeface="Cambria Math"/>
              <a:sym typeface="Cambria Math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Clustering/community detection: </a:t>
            </a: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Cluster </a:t>
            </a:r>
            <a:r>
              <a:rPr lang="zh-TW" sz="2000" i="1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Zi</a:t>
            </a:r>
            <a:endParaRPr sz="2000" i="1">
              <a:solidFill>
                <a:schemeClr val="dk1"/>
              </a:solidFill>
              <a:latin typeface="Cambria Math"/>
              <a:ea typeface="Cambria Math"/>
              <a:cs typeface="Cambria Math"/>
              <a:sym typeface="Cambria Math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Node classification: </a:t>
            </a: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Predict label of node </a:t>
            </a:r>
            <a:r>
              <a:rPr lang="zh-TW" sz="2000" i="1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i</a:t>
            </a: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based on </a:t>
            </a:r>
            <a:r>
              <a:rPr lang="zh-TW" sz="2000" i="1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Zi</a:t>
            </a:r>
            <a:endParaRPr sz="2000" i="1">
              <a:solidFill>
                <a:schemeClr val="dk1"/>
              </a:solidFill>
              <a:latin typeface="Cambria Math"/>
              <a:ea typeface="Cambria Math"/>
              <a:cs typeface="Cambria Math"/>
              <a:sym typeface="Cambria Math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mbria Math"/>
              <a:buChar char="●"/>
            </a:pPr>
            <a:r>
              <a:rPr lang="zh-TW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Link prediction:</a:t>
            </a: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Predict edge (</a:t>
            </a:r>
            <a:r>
              <a:rPr lang="zh-TW" sz="2000" i="1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i, j </a:t>
            </a: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based on (</a:t>
            </a:r>
            <a:r>
              <a:rPr lang="zh-TW" sz="2000" i="1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Zi</a:t>
            </a: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zh-TW" sz="2000" i="1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Zj </a:t>
            </a: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Concatenate: </a:t>
            </a:r>
            <a:r>
              <a:rPr lang="zh-TW" sz="2000" i="1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f(Zi, Zj) = g([Zi, Zj])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Hadamard: </a:t>
            </a:r>
            <a:r>
              <a:rPr lang="zh-TW" sz="2000" i="1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f(Zi, Zj) = g(Zi * Zj)</a:t>
            </a: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(per position product)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Sum/Average: </a:t>
            </a:r>
            <a:r>
              <a:rPr lang="zh-TW" sz="2000" i="1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f(Zi, Zj) = g(Zi + Zj)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Distance: </a:t>
            </a:r>
            <a:r>
              <a:rPr lang="zh-TW" sz="2000" i="1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f(Zi, Zj) = g(|Zi - Zj|</a:t>
            </a:r>
            <a:r>
              <a:rPr lang="zh-TW" sz="1200" i="1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2</a:t>
            </a:r>
            <a:r>
              <a:rPr lang="zh-TW" sz="2000" i="1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)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Graph classification: </a:t>
            </a: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aggregate node embeddings to form graph embedding </a:t>
            </a:r>
            <a:r>
              <a:rPr lang="zh-TW" sz="2000" i="1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Zg</a:t>
            </a: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Predict graph label based on graph embedding </a:t>
            </a:r>
            <a:r>
              <a:rPr lang="zh-TW" sz="2000" i="1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Zg</a:t>
            </a: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6"/>
          <p:cNvSpPr/>
          <p:nvPr/>
        </p:nvSpPr>
        <p:spPr>
          <a:xfrm>
            <a:off x="0" y="0"/>
            <a:ext cx="9144000" cy="887400"/>
          </a:xfrm>
          <a:prstGeom prst="rect">
            <a:avLst/>
          </a:prstGeom>
          <a:solidFill>
            <a:srgbClr val="04376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Google Shape;9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479508">
            <a:off x="7953462" y="59473"/>
            <a:ext cx="775050" cy="859357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4</a:t>
            </a:fld>
            <a:endParaRPr/>
          </a:p>
        </p:txBody>
      </p:sp>
      <p:sp>
        <p:nvSpPr>
          <p:cNvPr id="99" name="Google Shape;99;p16"/>
          <p:cNvSpPr txBox="1"/>
          <p:nvPr/>
        </p:nvSpPr>
        <p:spPr>
          <a:xfrm>
            <a:off x="311700" y="120450"/>
            <a:ext cx="7262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Limitations of Shallow Encoders</a:t>
            </a:r>
            <a:endParaRPr sz="3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6"/>
          <p:cNvSpPr txBox="1"/>
          <p:nvPr/>
        </p:nvSpPr>
        <p:spPr>
          <a:xfrm>
            <a:off x="464100" y="1067725"/>
            <a:ext cx="8171400" cy="384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Limitations of shallow embedding methods:</a:t>
            </a:r>
            <a:endParaRPr sz="2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CC0000"/>
              </a:buClr>
              <a:buSzPts val="2000"/>
              <a:buFont typeface="Calibri"/>
              <a:buChar char="●"/>
            </a:pPr>
            <a:r>
              <a:rPr lang="zh-TW" sz="2000" b="1" dirty="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O(|V|) parameters are needed:</a:t>
            </a:r>
            <a:endParaRPr sz="2000" b="1" dirty="0">
              <a:solidFill>
                <a:srgbClr val="CC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 node has its own unique embedding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shared parameters between nodes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 b="1" dirty="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Inherently “transductive”:</a:t>
            </a:r>
            <a:endParaRPr sz="2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Cannot generate embedding for nodes that are not seen during training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 b="1" dirty="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Do not incorporate node features:</a:t>
            </a:r>
            <a:endParaRPr sz="2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Nodes in many graphs have node features that we can and should leverage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7"/>
          <p:cNvSpPr/>
          <p:nvPr/>
        </p:nvSpPr>
        <p:spPr>
          <a:xfrm>
            <a:off x="0" y="0"/>
            <a:ext cx="9144000" cy="887400"/>
          </a:xfrm>
          <a:prstGeom prst="rect">
            <a:avLst/>
          </a:prstGeom>
          <a:solidFill>
            <a:srgbClr val="04376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6" name="Google Shape;10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479508">
            <a:off x="7953462" y="59473"/>
            <a:ext cx="775050" cy="859357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5</a:t>
            </a:fld>
            <a:endParaRPr/>
          </a:p>
        </p:txBody>
      </p:sp>
      <p:sp>
        <p:nvSpPr>
          <p:cNvPr id="108" name="Google Shape;108;p17"/>
          <p:cNvSpPr txBox="1"/>
          <p:nvPr/>
        </p:nvSpPr>
        <p:spPr>
          <a:xfrm>
            <a:off x="311700" y="120450"/>
            <a:ext cx="7262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Transductive vs. Inductive Learning</a:t>
            </a:r>
            <a:endParaRPr sz="3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7"/>
          <p:cNvSpPr txBox="1"/>
          <p:nvPr/>
        </p:nvSpPr>
        <p:spPr>
          <a:xfrm>
            <a:off x="2015700" y="1033925"/>
            <a:ext cx="2786700" cy="52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TW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Transductive: 直推式</a:t>
            </a:r>
            <a:endParaRPr sz="2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7"/>
          <p:cNvSpPr txBox="1"/>
          <p:nvPr/>
        </p:nvSpPr>
        <p:spPr>
          <a:xfrm>
            <a:off x="5503900" y="1033925"/>
            <a:ext cx="3255000" cy="6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TW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Inductive: 歸納式</a:t>
            </a:r>
            <a:endParaRPr sz="2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1" name="Google Shape;111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18300" y="2867217"/>
            <a:ext cx="1515975" cy="894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338125" y="1533076"/>
            <a:ext cx="1515980" cy="825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149200" y="2870826"/>
            <a:ext cx="1790718" cy="887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7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111287" y="2034558"/>
            <a:ext cx="2595526" cy="1371866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7"/>
          <p:cNvSpPr txBox="1"/>
          <p:nvPr/>
        </p:nvSpPr>
        <p:spPr>
          <a:xfrm>
            <a:off x="576325" y="1754163"/>
            <a:ext cx="978600" cy="46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TW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Training:</a:t>
            </a: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7"/>
          <p:cNvSpPr txBox="1"/>
          <p:nvPr/>
        </p:nvSpPr>
        <p:spPr>
          <a:xfrm>
            <a:off x="576325" y="3028475"/>
            <a:ext cx="978600" cy="46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TW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Testing:</a:t>
            </a: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7" name="Google Shape;117;p17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349850" y="1540338"/>
            <a:ext cx="1678932" cy="887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17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 rot="5400000">
            <a:off x="6914387" y="2508725"/>
            <a:ext cx="434025" cy="204925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7"/>
          <p:cNvSpPr txBox="1"/>
          <p:nvPr/>
        </p:nvSpPr>
        <p:spPr>
          <a:xfrm>
            <a:off x="576325" y="3800850"/>
            <a:ext cx="7784100" cy="12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●"/>
            </a:pPr>
            <a:r>
              <a:rPr lang="zh-TW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transductive learning, for new coming graphs, we have to </a:t>
            </a:r>
            <a:r>
              <a:rPr lang="zh-TW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train from scratch</a:t>
            </a:r>
            <a:r>
              <a:rPr lang="zh-TW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get the embeddings. However in inductive learning, the way we create embeddings can be </a:t>
            </a:r>
            <a:r>
              <a:rPr lang="zh-TW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generalized to unseen graphs</a:t>
            </a:r>
            <a:r>
              <a:rPr lang="zh-TW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●"/>
            </a:pPr>
            <a:r>
              <a:rPr lang="zh-TW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Inductive learning on graphs → </a:t>
            </a:r>
            <a:r>
              <a:rPr lang="zh-TW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Deep Encoder → Graph Neural Networks (GNNs)</a:t>
            </a: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741</Words>
  <Application>Microsoft Office PowerPoint</Application>
  <PresentationFormat>全屏显示(16:9)</PresentationFormat>
  <Paragraphs>68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9" baseType="lpstr">
      <vt:lpstr>Arial</vt:lpstr>
      <vt:lpstr>Calibri</vt:lpstr>
      <vt:lpstr>Cambria Math</vt:lpstr>
      <vt:lpstr>Simple Light</vt:lpstr>
      <vt:lpstr>3-3. Applications and Limitations of Shallow Encoding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3-3. Applications and Limitations of Shallow Encoding</dc:title>
  <cp:lastModifiedBy>戒酒的李白</cp:lastModifiedBy>
  <cp:revision>1</cp:revision>
  <dcterms:modified xsi:type="dcterms:W3CDTF">2024-03-03T13:17:12Z</dcterms:modified>
</cp:coreProperties>
</file>