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mbria Math" panose="02040503050406030204" pitchFamily="18"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29" autoAdjust="0"/>
  </p:normalViewPr>
  <p:slideViewPr>
    <p:cSldViewPr snapToGrid="0">
      <p:cViewPr>
        <p:scale>
          <a:sx n="125" d="100"/>
          <a:sy n="125" d="100"/>
        </p:scale>
        <p:origin x="2814" y="5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6c40f932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6c40f932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709cef812b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709cef812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709cef812b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709cef812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709cef812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709cef812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709cef812b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709cef812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709cef81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709cef81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7021ae7380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7021ae738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6c40f932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6c40f932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a:t>
            </a:r>
            <a:r>
              <a:rPr lang="en-US" altLang="zh-CN" dirty="0"/>
              <a:t>Shallow Encoding”</a:t>
            </a:r>
            <a:r>
              <a:rPr lang="zh-CN" altLang="en-US" dirty="0"/>
              <a:t>指的是一种相对简单的节点嵌入方法，它使用浅层（也就是非深度）的学习框架来生成图中每个节点的向量表示。这里的“浅层”与“深度”相对，后者通常指的是深度学习方法，如深度神经网络，它们由许多层组成并能够学习数据的复杂表示。</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6c40f932c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6c40f932c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但是我们其实还没有定义两个节点到底怎样才是相似，怎样是不相似，所以我们就提出了一个判断</a:t>
            </a:r>
            <a:r>
              <a:rPr lang="en-US" altLang="zh-CN" dirty="0"/>
              <a:t>similarity</a:t>
            </a:r>
            <a:r>
              <a:rPr lang="zh-CN" altLang="en-US" dirty="0"/>
              <a:t>的办法</a:t>
            </a:r>
            <a:r>
              <a:rPr lang="en-US" altLang="zh-CN" dirty="0"/>
              <a:t>——random walk</a:t>
            </a:r>
          </a:p>
          <a:p>
            <a:pPr marL="0" lvl="0" indent="0" algn="l" rtl="0">
              <a:spcBef>
                <a:spcPts val="0"/>
              </a:spcBef>
              <a:spcAft>
                <a:spcPts val="0"/>
              </a:spcAft>
              <a:buNone/>
            </a:pPr>
            <a:r>
              <a:rPr lang="zh-CN" altLang="en-US" dirty="0"/>
              <a:t>其实一开始我有一个疑问，不应该是先转成向量（矩阵），再计算相似性吗，为什么现在不介绍转矩阵的方法反而先说第二步的</a:t>
            </a:r>
            <a:r>
              <a:rPr lang="en-US" altLang="zh-CN" dirty="0"/>
              <a:t>random walk</a:t>
            </a:r>
            <a:r>
              <a:rPr lang="zh-CN" altLang="en-US" dirty="0"/>
              <a:t>，其实这两步是相互作用一同发生的</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6c40f932cd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6c40f932cd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7021ae738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7021ae73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7021ae738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7021ae738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CN" altLang="en-US" dirty="0"/>
              <a:t>对数似然函数（</a:t>
            </a:r>
            <a:r>
              <a:rPr lang="en-US" altLang="zh-CN" dirty="0"/>
              <a:t>Log-likelihood Objective</a:t>
            </a:r>
            <a:r>
              <a:rPr lang="zh-CN" alt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CN" altLang="en-US" dirty="0"/>
              <a:t>在这个过程中，并没有一个“真实的随机游走得到的概率”去做比较。相反，随机游走用来生成训练数据，即每个节点的邻域</a:t>
            </a:r>
            <a:r>
              <a:rPr lang="en-US" altLang="zh-CN" dirty="0"/>
              <a:t>N_R(u)</a:t>
            </a:r>
            <a:r>
              <a:rPr lang="zh-CN" altLang="en-US" dirty="0"/>
              <a:t>，然后通过优化过程调整嵌入向量，使得我们的模型能够尽可能准确地反映这些邻域数据。</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CN" altLang="en-US" dirty="0"/>
              <a:t>第一个公式的解释：</a:t>
            </a:r>
            <a:r>
              <a:rPr lang="en-US" altLang="zh-CN" dirty="0"/>
              <a:t>![](https://lovexl-oss.oss-cn-beijing.aliyuncs.com/bed/202403031529881.png)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CN" altLang="en-US" dirty="0"/>
              <a:t>损失函数为什么有负号：最小化一个数的负对数等于最大化这个数本身</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Softmax</a:t>
            </a:r>
            <a:r>
              <a:rPr lang="zh-CN" altLang="en-US" dirty="0"/>
              <a:t>方法，为什么要加</a:t>
            </a:r>
            <a:r>
              <a:rPr lang="en-US" altLang="zh-CN" dirty="0"/>
              <a:t>e</a:t>
            </a:r>
            <a:r>
              <a:rPr lang="zh-CN" altLang="en-US" dirty="0"/>
              <a:t>，而不是直接算的解释：</a:t>
            </a:r>
            <a:r>
              <a:rPr lang="en-US" altLang="zh-CN" dirty="0"/>
              <a:t>![](https://lovexl-oss.oss-cn-beijing.aliyuncs.com/bed/202403031557788.png)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CN" altLang="en-US" dirty="0"/>
              <a:t>为什么是从全局</a:t>
            </a:r>
            <a:r>
              <a:rPr lang="en-US" altLang="zh-CN" dirty="0"/>
              <a:t>V</a:t>
            </a:r>
            <a:r>
              <a:rPr lang="zh-CN" altLang="en-US" dirty="0"/>
              <a:t>上取而不是领域中取：</a:t>
            </a:r>
            <a:r>
              <a:rPr lang="en-US" altLang="zh-CN" dirty="0"/>
              <a:t>![](https://lovexl-oss.oss-cn-beijing.aliyuncs.com/bed/202403031605340.png)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CN" altLang="en-US" dirty="0"/>
              <a:t>为什么只需要记录经过的点而不需要记录经过的次数等具体的信息：虽然记录每个节点被访问的次数可以提供额外的信息，但这可能导致模型过于复杂和难以优化。在某些方法中，比如</a:t>
            </a:r>
            <a:r>
              <a:rPr lang="en-US" altLang="zh-CN" dirty="0"/>
              <a:t>Node2Vec</a:t>
            </a:r>
            <a:r>
              <a:rPr lang="zh-CN" altLang="en-US" dirty="0"/>
              <a:t>或</a:t>
            </a:r>
            <a:r>
              <a:rPr lang="en-US" altLang="zh-CN" dirty="0" err="1"/>
              <a:t>DeepWalk</a:t>
            </a:r>
            <a:r>
              <a:rPr lang="zh-CN" altLang="en-US" dirty="0"/>
              <a:t>，重点是学习捕获图拓扑结构的节点嵌入，而不需要详细的访问次数信息。这些方法的目的是通过学习使得在随机游走中经常一起出现的节点在嵌入空间中彼此靠近，而不经常一起出现的节点在嵌入空间中彼此远离。这种方法简化了学习过程，同时仍能捕获图的关键特征。</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7021ae7380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7021ae738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7021ae738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7021ae738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709cef812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709cef81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n731@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eb.stanford.edu/class/cs224w/"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cs.stanford.edu/~jure/pubs/node2vec-kdd16.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13.png"/><Relationship Id="rId4" Type="http://schemas.openxmlformats.org/officeDocument/2006/relationships/hyperlink" Target="https://arxiv.org/abs/1403.66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00250" y="1253400"/>
            <a:ext cx="8743500" cy="7098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zh-TW" sz="2622" b="1"/>
              <a:t>3-2. Random Walk Approaches for Node Embeddings</a:t>
            </a:r>
            <a:endParaRPr sz="2622" b="1"/>
          </a:p>
        </p:txBody>
      </p:sp>
      <p:sp>
        <p:nvSpPr>
          <p:cNvPr id="55" name="Google Shape;55;p13"/>
          <p:cNvSpPr txBox="1">
            <a:spLocks noGrp="1"/>
          </p:cNvSpPr>
          <p:nvPr>
            <p:ph type="subTitle" idx="1"/>
          </p:nvPr>
        </p:nvSpPr>
        <p:spPr>
          <a:xfrm>
            <a:off x="793725" y="2253000"/>
            <a:ext cx="4772700" cy="1550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Font typeface="Calibri"/>
              <a:buAutoNum type="arabicPeriod"/>
            </a:pPr>
            <a:r>
              <a:rPr lang="zh-TW" sz="2000" b="1">
                <a:latin typeface="Calibri"/>
                <a:ea typeface="Calibri"/>
                <a:cs typeface="Calibri"/>
                <a:sym typeface="Calibri"/>
              </a:rPr>
              <a:t>Random Walk</a:t>
            </a:r>
            <a:endParaRPr sz="2000" b="1">
              <a:latin typeface="Calibri"/>
              <a:ea typeface="Calibri"/>
              <a:cs typeface="Calibri"/>
              <a:sym typeface="Calibri"/>
            </a:endParaRPr>
          </a:p>
          <a:p>
            <a:pPr marL="457200" lvl="0" indent="-355600" algn="l" rtl="0">
              <a:lnSpc>
                <a:spcPct val="150000"/>
              </a:lnSpc>
              <a:spcBef>
                <a:spcPts val="0"/>
              </a:spcBef>
              <a:spcAft>
                <a:spcPts val="0"/>
              </a:spcAft>
              <a:buSzPts val="2000"/>
              <a:buFont typeface="Calibri"/>
              <a:buAutoNum type="arabicPeriod"/>
            </a:pPr>
            <a:r>
              <a:rPr lang="zh-TW" sz="2000" b="1">
                <a:latin typeface="Calibri"/>
                <a:ea typeface="Calibri"/>
                <a:cs typeface="Calibri"/>
                <a:sym typeface="Calibri"/>
              </a:rPr>
              <a:t>Learning Objective &amp; Method</a:t>
            </a:r>
            <a:endParaRPr sz="2000" b="1">
              <a:latin typeface="Calibri"/>
              <a:ea typeface="Calibri"/>
              <a:cs typeface="Calibri"/>
              <a:sym typeface="Calibri"/>
            </a:endParaRPr>
          </a:p>
          <a:p>
            <a:pPr marL="457200" lvl="0" indent="-355600" algn="l" rtl="0">
              <a:lnSpc>
                <a:spcPct val="150000"/>
              </a:lnSpc>
              <a:spcBef>
                <a:spcPts val="0"/>
              </a:spcBef>
              <a:spcAft>
                <a:spcPts val="0"/>
              </a:spcAft>
              <a:buSzPts val="2000"/>
              <a:buFont typeface="Calibri"/>
              <a:buAutoNum type="arabicPeriod"/>
            </a:pPr>
            <a:r>
              <a:rPr lang="zh-TW" sz="2000" b="1">
                <a:latin typeface="Calibri"/>
                <a:ea typeface="Calibri"/>
                <a:cs typeface="Calibri"/>
                <a:sym typeface="Calibri"/>
              </a:rPr>
              <a:t>node2vec</a:t>
            </a:r>
            <a:endParaRPr sz="2000" b="1">
              <a:latin typeface="Calibri"/>
              <a:ea typeface="Calibri"/>
              <a:cs typeface="Calibri"/>
              <a:sym typeface="Calibri"/>
            </a:endParaRPr>
          </a:p>
        </p:txBody>
      </p:sp>
      <p:sp>
        <p:nvSpPr>
          <p:cNvPr id="56" name="Google Shape;56;p13"/>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a:spLocks noGrp="1"/>
          </p:cNvSpPr>
          <p:nvPr>
            <p:ph type="subTitle" idx="1"/>
          </p:nvPr>
        </p:nvSpPr>
        <p:spPr>
          <a:xfrm>
            <a:off x="2079200" y="4663225"/>
            <a:ext cx="4589400" cy="393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zh-TW" sz="1400" b="1">
                <a:latin typeface="Calibri"/>
                <a:ea typeface="Calibri"/>
                <a:cs typeface="Calibri"/>
                <a:sym typeface="Calibri"/>
              </a:rPr>
              <a:t>周遠同 (Chou Yuan-Tung), </a:t>
            </a:r>
            <a:r>
              <a:rPr lang="zh-TW" sz="1400" b="1" u="sng">
                <a:solidFill>
                  <a:schemeClr val="hlink"/>
                </a:solidFill>
                <a:latin typeface="Calibri"/>
                <a:ea typeface="Calibri"/>
                <a:cs typeface="Calibri"/>
                <a:sym typeface="Calibri"/>
                <a:hlinkClick r:id="rId3"/>
              </a:rPr>
              <a:t>ton731@gmail.com</a:t>
            </a:r>
            <a:endParaRPr sz="1400" b="1">
              <a:latin typeface="Calibri"/>
              <a:ea typeface="Calibri"/>
              <a:cs typeface="Calibri"/>
              <a:sym typeface="Calibri"/>
            </a:endParaRPr>
          </a:p>
        </p:txBody>
      </p:sp>
      <p:pic>
        <p:nvPicPr>
          <p:cNvPr id="58" name="Google Shape;58;p13"/>
          <p:cNvPicPr preferRelativeResize="0"/>
          <p:nvPr/>
        </p:nvPicPr>
        <p:blipFill>
          <a:blip r:embed="rId4">
            <a:alphaModFix/>
          </a:blip>
          <a:stretch>
            <a:fillRect/>
          </a:stretch>
        </p:blipFill>
        <p:spPr>
          <a:xfrm rot="2479508">
            <a:off x="7953462" y="59473"/>
            <a:ext cx="775050" cy="859357"/>
          </a:xfrm>
          <a:prstGeom prst="rect">
            <a:avLst/>
          </a:prstGeom>
          <a:noFill/>
          <a:ln>
            <a:noFill/>
          </a:ln>
        </p:spPr>
      </p:pic>
      <p:sp>
        <p:nvSpPr>
          <p:cNvPr id="59" name="Google Shape;59;p13"/>
          <p:cNvSpPr txBox="1"/>
          <p:nvPr/>
        </p:nvSpPr>
        <p:spPr>
          <a:xfrm>
            <a:off x="172350" y="181200"/>
            <a:ext cx="7593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600" b="1">
                <a:solidFill>
                  <a:schemeClr val="lt1"/>
                </a:solidFill>
                <a:latin typeface="Calibri"/>
                <a:ea typeface="Calibri"/>
                <a:cs typeface="Calibri"/>
                <a:sym typeface="Calibri"/>
              </a:rPr>
              <a:t>Machine Learning with Graphs</a:t>
            </a:r>
            <a:endParaRPr sz="2600" b="1">
              <a:solidFill>
                <a:schemeClr val="lt1"/>
              </a:solidFill>
              <a:latin typeface="Calibri"/>
              <a:ea typeface="Calibri"/>
              <a:cs typeface="Calibri"/>
              <a:sym typeface="Calibri"/>
            </a:endParaRPr>
          </a:p>
        </p:txBody>
      </p:sp>
      <p:pic>
        <p:nvPicPr>
          <p:cNvPr id="60" name="Google Shape;60;p13"/>
          <p:cNvPicPr preferRelativeResize="0"/>
          <p:nvPr/>
        </p:nvPicPr>
        <p:blipFill>
          <a:blip r:embed="rId5">
            <a:alphaModFix/>
          </a:blip>
          <a:stretch>
            <a:fillRect/>
          </a:stretch>
        </p:blipFill>
        <p:spPr>
          <a:xfrm>
            <a:off x="5566375" y="2148863"/>
            <a:ext cx="2428375" cy="2087200"/>
          </a:xfrm>
          <a:prstGeom prst="rect">
            <a:avLst/>
          </a:prstGeom>
          <a:noFill/>
          <a:ln>
            <a:noFill/>
          </a:ln>
        </p:spPr>
      </p:pic>
      <p:sp>
        <p:nvSpPr>
          <p:cNvPr id="61" name="Google Shape;61;p13"/>
          <p:cNvSpPr txBox="1"/>
          <p:nvPr/>
        </p:nvSpPr>
        <p:spPr>
          <a:xfrm>
            <a:off x="480925" y="3803400"/>
            <a:ext cx="5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a:latin typeface="Calibri"/>
                <a:ea typeface="Calibri"/>
                <a:cs typeface="Calibri"/>
                <a:sym typeface="Calibri"/>
              </a:rPr>
              <a:t>ref: </a:t>
            </a:r>
            <a:r>
              <a:rPr lang="zh-TW" u="sng">
                <a:solidFill>
                  <a:schemeClr val="hlink"/>
                </a:solidFill>
                <a:latin typeface="Calibri"/>
                <a:ea typeface="Calibri"/>
                <a:cs typeface="Calibri"/>
                <a:sym typeface="Calibri"/>
                <a:hlinkClick r:id="rId6"/>
              </a:rPr>
              <a:t>Jure Leskovec – Stanford CS224W: Machine Learning with Graphs</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22"/>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74" name="Google Shape;17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10</a:t>
            </a:fld>
            <a:endParaRPr/>
          </a:p>
        </p:txBody>
      </p:sp>
      <p:sp>
        <p:nvSpPr>
          <p:cNvPr id="175" name="Google Shape;175;p22"/>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node2vec</a:t>
            </a:r>
            <a:endParaRPr sz="3000" b="1">
              <a:solidFill>
                <a:schemeClr val="lt1"/>
              </a:solidFill>
              <a:latin typeface="Calibri"/>
              <a:ea typeface="Calibri"/>
              <a:cs typeface="Calibri"/>
              <a:sym typeface="Calibri"/>
            </a:endParaRPr>
          </a:p>
        </p:txBody>
      </p:sp>
      <p:sp>
        <p:nvSpPr>
          <p:cNvPr id="176" name="Google Shape;176;p22"/>
          <p:cNvSpPr txBox="1"/>
          <p:nvPr/>
        </p:nvSpPr>
        <p:spPr>
          <a:xfrm>
            <a:off x="464100" y="1143925"/>
            <a:ext cx="8008500" cy="36903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rgbClr val="1155CC"/>
              </a:buClr>
              <a:buSzPts val="2000"/>
              <a:buFont typeface="Calibri"/>
              <a:buChar char="●"/>
            </a:pPr>
            <a:r>
              <a:rPr lang="zh-TW" sz="2000" b="1">
                <a:solidFill>
                  <a:srgbClr val="1155CC"/>
                </a:solidFill>
                <a:latin typeface="Calibri"/>
                <a:ea typeface="Calibri"/>
                <a:cs typeface="Calibri"/>
                <a:sym typeface="Calibri"/>
              </a:rPr>
              <a:t>Goal: Embed nodes with similar network neighborhoods close in the embedding space.</a:t>
            </a:r>
            <a:endParaRPr sz="2000" b="1">
              <a:solidFill>
                <a:srgbClr val="1155CC"/>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Key:</a:t>
            </a:r>
            <a:r>
              <a:rPr lang="zh-TW" sz="2000">
                <a:solidFill>
                  <a:schemeClr val="dk1"/>
                </a:solidFill>
                <a:latin typeface="Calibri"/>
                <a:ea typeface="Calibri"/>
                <a:cs typeface="Calibri"/>
                <a:sym typeface="Calibri"/>
              </a:rPr>
              <a:t> Develop biased 2nd order random walk strategy </a:t>
            </a:r>
            <a:r>
              <a:rPr lang="zh-TW" sz="2000" i="1">
                <a:solidFill>
                  <a:schemeClr val="dk1"/>
                </a:solidFill>
                <a:latin typeface="Cambria Math"/>
                <a:ea typeface="Cambria Math"/>
                <a:cs typeface="Cambria Math"/>
                <a:sym typeface="Cambria Math"/>
              </a:rPr>
              <a:t>R</a:t>
            </a:r>
            <a:r>
              <a:rPr lang="zh-TW" sz="2000">
                <a:solidFill>
                  <a:schemeClr val="dk1"/>
                </a:solidFill>
                <a:latin typeface="Calibri"/>
                <a:ea typeface="Calibri"/>
                <a:cs typeface="Calibri"/>
                <a:sym typeface="Calibri"/>
              </a:rPr>
              <a:t> to generate richer node embeddings.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Learning method:</a:t>
            </a:r>
            <a:r>
              <a:rPr lang="zh-TW" sz="2000">
                <a:solidFill>
                  <a:schemeClr val="dk1"/>
                </a:solidFill>
                <a:latin typeface="Calibri"/>
                <a:ea typeface="Calibri"/>
                <a:cs typeface="Calibri"/>
                <a:sym typeface="Calibri"/>
              </a:rPr>
              <a:t> Maximum likelihood optimization problem</a:t>
            </a:r>
            <a:endParaRPr sz="2000">
              <a:solidFill>
                <a:schemeClr val="dk1"/>
              </a:solidFill>
              <a:latin typeface="Calibri"/>
              <a:ea typeface="Calibri"/>
              <a:cs typeface="Calibri"/>
              <a:sym typeface="Calibri"/>
            </a:endParaRPr>
          </a:p>
        </p:txBody>
      </p:sp>
      <p:pic>
        <p:nvPicPr>
          <p:cNvPr id="177" name="Google Shape;177;p22"/>
          <p:cNvPicPr preferRelativeResize="0"/>
          <p:nvPr/>
        </p:nvPicPr>
        <p:blipFill>
          <a:blip r:embed="rId4">
            <a:alphaModFix/>
          </a:blip>
          <a:stretch>
            <a:fillRect/>
          </a:stretch>
        </p:blipFill>
        <p:spPr>
          <a:xfrm>
            <a:off x="1208071" y="3506075"/>
            <a:ext cx="4358178" cy="1157150"/>
          </a:xfrm>
          <a:prstGeom prst="rect">
            <a:avLst/>
          </a:prstGeom>
          <a:noFill/>
          <a:ln>
            <a:noFill/>
          </a:ln>
        </p:spPr>
      </p:pic>
      <p:sp>
        <p:nvSpPr>
          <p:cNvPr id="178" name="Google Shape;178;p22"/>
          <p:cNvSpPr txBox="1"/>
          <p:nvPr/>
        </p:nvSpPr>
        <p:spPr>
          <a:xfrm>
            <a:off x="5657875" y="3786000"/>
            <a:ext cx="2865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t>hope to embed well on community networks and similar structural roles</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4" name="Google Shape;184;p23"/>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85" name="Google Shape;18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11</a:t>
            </a:fld>
            <a:endParaRPr/>
          </a:p>
        </p:txBody>
      </p:sp>
      <p:sp>
        <p:nvSpPr>
          <p:cNvPr id="186" name="Google Shape;186;p23"/>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node2vec: Biased Walks </a:t>
            </a:r>
            <a:endParaRPr sz="3000" b="1">
              <a:solidFill>
                <a:schemeClr val="lt1"/>
              </a:solidFill>
              <a:latin typeface="Calibri"/>
              <a:ea typeface="Calibri"/>
              <a:cs typeface="Calibri"/>
              <a:sym typeface="Calibri"/>
            </a:endParaRPr>
          </a:p>
        </p:txBody>
      </p:sp>
      <p:sp>
        <p:nvSpPr>
          <p:cNvPr id="187" name="Google Shape;187;p23"/>
          <p:cNvSpPr txBox="1"/>
          <p:nvPr/>
        </p:nvSpPr>
        <p:spPr>
          <a:xfrm>
            <a:off x="464100" y="1067725"/>
            <a:ext cx="8198700" cy="12717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Font typeface="Calibri"/>
              <a:buChar char="●"/>
            </a:pPr>
            <a:r>
              <a:rPr lang="zh-TW" sz="2000" b="1">
                <a:solidFill>
                  <a:schemeClr val="dk1"/>
                </a:solidFill>
                <a:latin typeface="Calibri"/>
                <a:ea typeface="Calibri"/>
                <a:cs typeface="Calibri"/>
                <a:sym typeface="Calibri"/>
              </a:rPr>
              <a:t>Idea: </a:t>
            </a:r>
            <a:r>
              <a:rPr lang="zh-TW" sz="2000">
                <a:solidFill>
                  <a:schemeClr val="dk1"/>
                </a:solidFill>
                <a:latin typeface="Calibri"/>
                <a:ea typeface="Calibri"/>
                <a:cs typeface="Calibri"/>
                <a:sym typeface="Calibri"/>
              </a:rPr>
              <a:t>Use flexible, biased random walks that can trade off between </a:t>
            </a:r>
            <a:r>
              <a:rPr lang="zh-TW" sz="2000" b="1">
                <a:solidFill>
                  <a:srgbClr val="CC0000"/>
                </a:solidFill>
                <a:latin typeface="Calibri"/>
                <a:ea typeface="Calibri"/>
                <a:cs typeface="Calibri"/>
                <a:sym typeface="Calibri"/>
              </a:rPr>
              <a:t>local</a:t>
            </a:r>
            <a:r>
              <a:rPr lang="zh-TW" sz="2000">
                <a:solidFill>
                  <a:schemeClr val="dk1"/>
                </a:solidFill>
                <a:latin typeface="Calibri"/>
                <a:ea typeface="Calibri"/>
                <a:cs typeface="Calibri"/>
                <a:sym typeface="Calibri"/>
              </a:rPr>
              <a:t> and </a:t>
            </a:r>
            <a:r>
              <a:rPr lang="zh-TW" sz="2000" b="1">
                <a:solidFill>
                  <a:srgbClr val="1155CC"/>
                </a:solidFill>
                <a:latin typeface="Calibri"/>
                <a:ea typeface="Calibri"/>
                <a:cs typeface="Calibri"/>
                <a:sym typeface="Calibri"/>
              </a:rPr>
              <a:t>global</a:t>
            </a:r>
            <a:r>
              <a:rPr lang="zh-TW" sz="2000">
                <a:solidFill>
                  <a:schemeClr val="dk1"/>
                </a:solidFill>
                <a:latin typeface="Calibri"/>
                <a:ea typeface="Calibri"/>
                <a:cs typeface="Calibri"/>
                <a:sym typeface="Calibri"/>
              </a:rPr>
              <a:t> views of the network (</a:t>
            </a:r>
            <a:r>
              <a:rPr lang="zh-TW" sz="2000" u="sng">
                <a:solidFill>
                  <a:schemeClr val="hlink"/>
                </a:solidFill>
                <a:latin typeface="Calibri"/>
                <a:ea typeface="Calibri"/>
                <a:cs typeface="Calibri"/>
                <a:sym typeface="Calibri"/>
                <a:hlinkClick r:id="rId4"/>
              </a:rPr>
              <a:t>Grover and Leskovec, 2016</a:t>
            </a:r>
            <a:r>
              <a:rPr lang="zh-TW"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Two classic strategies to define a neighborhood              of a given node u</a:t>
            </a:r>
            <a:endParaRPr sz="2000">
              <a:solidFill>
                <a:schemeClr val="dk1"/>
              </a:solidFill>
              <a:latin typeface="Calibri"/>
              <a:ea typeface="Calibri"/>
              <a:cs typeface="Calibri"/>
              <a:sym typeface="Calibri"/>
            </a:endParaRPr>
          </a:p>
        </p:txBody>
      </p:sp>
      <p:pic>
        <p:nvPicPr>
          <p:cNvPr id="188" name="Google Shape;188;p23"/>
          <p:cNvPicPr preferRelativeResize="0"/>
          <p:nvPr/>
        </p:nvPicPr>
        <p:blipFill>
          <a:blip r:embed="rId5">
            <a:alphaModFix/>
          </a:blip>
          <a:stretch>
            <a:fillRect/>
          </a:stretch>
        </p:blipFill>
        <p:spPr>
          <a:xfrm>
            <a:off x="2891425" y="2226800"/>
            <a:ext cx="3519252" cy="1271600"/>
          </a:xfrm>
          <a:prstGeom prst="rect">
            <a:avLst/>
          </a:prstGeom>
          <a:noFill/>
          <a:ln>
            <a:noFill/>
          </a:ln>
        </p:spPr>
      </p:pic>
      <p:pic>
        <p:nvPicPr>
          <p:cNvPr id="189" name="Google Shape;189;p23"/>
          <p:cNvPicPr preferRelativeResize="0"/>
          <p:nvPr/>
        </p:nvPicPr>
        <p:blipFill>
          <a:blip r:embed="rId6">
            <a:alphaModFix/>
          </a:blip>
          <a:stretch>
            <a:fillRect/>
          </a:stretch>
        </p:blipFill>
        <p:spPr>
          <a:xfrm>
            <a:off x="5952150" y="1851900"/>
            <a:ext cx="730125" cy="302375"/>
          </a:xfrm>
          <a:prstGeom prst="rect">
            <a:avLst/>
          </a:prstGeom>
          <a:noFill/>
          <a:ln>
            <a:noFill/>
          </a:ln>
        </p:spPr>
      </p:pic>
      <p:sp>
        <p:nvSpPr>
          <p:cNvPr id="190" name="Google Shape;190;p23"/>
          <p:cNvSpPr txBox="1"/>
          <p:nvPr/>
        </p:nvSpPr>
        <p:spPr>
          <a:xfrm>
            <a:off x="551700" y="3494725"/>
            <a:ext cx="8198700" cy="557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zh-TW" sz="2000" b="1">
                <a:solidFill>
                  <a:schemeClr val="dk1"/>
                </a:solidFill>
                <a:latin typeface="Calibri"/>
                <a:ea typeface="Calibri"/>
                <a:cs typeface="Calibri"/>
                <a:sym typeface="Calibri"/>
              </a:rPr>
              <a:t>Walk of length (             of size 3):</a:t>
            </a:r>
            <a:endParaRPr sz="2000" b="1">
              <a:solidFill>
                <a:schemeClr val="dk1"/>
              </a:solidFill>
              <a:latin typeface="Calibri"/>
              <a:ea typeface="Calibri"/>
              <a:cs typeface="Calibri"/>
              <a:sym typeface="Calibri"/>
            </a:endParaRPr>
          </a:p>
        </p:txBody>
      </p:sp>
      <p:pic>
        <p:nvPicPr>
          <p:cNvPr id="191" name="Google Shape;191;p23"/>
          <p:cNvPicPr preferRelativeResize="0"/>
          <p:nvPr/>
        </p:nvPicPr>
        <p:blipFill>
          <a:blip r:embed="rId6">
            <a:alphaModFix/>
          </a:blip>
          <a:stretch>
            <a:fillRect/>
          </a:stretch>
        </p:blipFill>
        <p:spPr>
          <a:xfrm>
            <a:off x="2328475" y="3594050"/>
            <a:ext cx="730125" cy="302375"/>
          </a:xfrm>
          <a:prstGeom prst="rect">
            <a:avLst/>
          </a:prstGeom>
          <a:noFill/>
          <a:ln>
            <a:noFill/>
          </a:ln>
        </p:spPr>
      </p:pic>
      <p:pic>
        <p:nvPicPr>
          <p:cNvPr id="192" name="Google Shape;192;p23"/>
          <p:cNvPicPr preferRelativeResize="0"/>
          <p:nvPr/>
        </p:nvPicPr>
        <p:blipFill>
          <a:blip r:embed="rId7">
            <a:alphaModFix/>
          </a:blip>
          <a:stretch>
            <a:fillRect/>
          </a:stretch>
        </p:blipFill>
        <p:spPr>
          <a:xfrm>
            <a:off x="832125" y="4051825"/>
            <a:ext cx="2592350" cy="839200"/>
          </a:xfrm>
          <a:prstGeom prst="rect">
            <a:avLst/>
          </a:prstGeom>
          <a:noFill/>
          <a:ln>
            <a:noFill/>
          </a:ln>
        </p:spPr>
      </p:pic>
      <p:sp>
        <p:nvSpPr>
          <p:cNvPr id="193" name="Google Shape;193;p23"/>
          <p:cNvSpPr txBox="1"/>
          <p:nvPr/>
        </p:nvSpPr>
        <p:spPr>
          <a:xfrm>
            <a:off x="3686550" y="4051825"/>
            <a:ext cx="127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solidFill>
                  <a:srgbClr val="CC0000"/>
                </a:solidFill>
              </a:rPr>
              <a:t>Local view</a:t>
            </a:r>
            <a:endParaRPr b="1">
              <a:solidFill>
                <a:srgbClr val="CC0000"/>
              </a:solidFill>
            </a:endParaRPr>
          </a:p>
        </p:txBody>
      </p:sp>
      <p:sp>
        <p:nvSpPr>
          <p:cNvPr id="194" name="Google Shape;194;p23"/>
          <p:cNvSpPr txBox="1"/>
          <p:nvPr/>
        </p:nvSpPr>
        <p:spPr>
          <a:xfrm>
            <a:off x="3686550" y="4527850"/>
            <a:ext cx="127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solidFill>
                  <a:srgbClr val="1155CC"/>
                </a:solidFill>
              </a:rPr>
              <a:t>Global view</a:t>
            </a:r>
            <a:endParaRPr b="1">
              <a:solidFill>
                <a:srgbClr val="1155CC"/>
              </a:solidFill>
            </a:endParaRPr>
          </a:p>
        </p:txBody>
      </p:sp>
      <p:sp>
        <p:nvSpPr>
          <p:cNvPr id="195" name="Google Shape;195;p23"/>
          <p:cNvSpPr txBox="1"/>
          <p:nvPr/>
        </p:nvSpPr>
        <p:spPr>
          <a:xfrm>
            <a:off x="6483900" y="2446088"/>
            <a:ext cx="226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a:t>(breadth-first search)</a:t>
            </a:r>
            <a:endParaRPr/>
          </a:p>
        </p:txBody>
      </p:sp>
      <p:sp>
        <p:nvSpPr>
          <p:cNvPr id="196" name="Google Shape;196;p23"/>
          <p:cNvSpPr txBox="1"/>
          <p:nvPr/>
        </p:nvSpPr>
        <p:spPr>
          <a:xfrm>
            <a:off x="6483900" y="2755813"/>
            <a:ext cx="226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a:t>(depth-first search)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 name="Google Shape;202;p24"/>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03" name="Google Shape;20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12</a:t>
            </a:fld>
            <a:endParaRPr/>
          </a:p>
        </p:txBody>
      </p:sp>
      <p:sp>
        <p:nvSpPr>
          <p:cNvPr id="204" name="Google Shape;204;p24"/>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Biased Random Walk</a:t>
            </a:r>
            <a:endParaRPr sz="3000" b="1">
              <a:solidFill>
                <a:schemeClr val="lt1"/>
              </a:solidFill>
              <a:latin typeface="Calibri"/>
              <a:ea typeface="Calibri"/>
              <a:cs typeface="Calibri"/>
              <a:sym typeface="Calibri"/>
            </a:endParaRPr>
          </a:p>
        </p:txBody>
      </p:sp>
      <p:sp>
        <p:nvSpPr>
          <p:cNvPr id="205" name="Google Shape;205;p24"/>
          <p:cNvSpPr txBox="1"/>
          <p:nvPr/>
        </p:nvSpPr>
        <p:spPr>
          <a:xfrm>
            <a:off x="464100" y="991525"/>
            <a:ext cx="8008500" cy="1040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zh-TW" sz="2000" b="1">
                <a:solidFill>
                  <a:schemeClr val="dk1"/>
                </a:solidFill>
                <a:latin typeface="Calibri"/>
                <a:ea typeface="Calibri"/>
                <a:cs typeface="Calibri"/>
                <a:sym typeface="Calibri"/>
              </a:rPr>
              <a:t>Biased 2nd-order random walks explore network neighborhood:</a:t>
            </a:r>
            <a:endParaRPr sz="2000" b="1">
              <a:solidFill>
                <a:schemeClr val="dk1"/>
              </a:solidFill>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Walker just traversed edge (s1, w) and is at w, now he can go:</a:t>
            </a:r>
            <a:r>
              <a:rPr lang="zh-TW" sz="2000" b="1">
                <a:solidFill>
                  <a:schemeClr val="dk1"/>
                </a:solidFill>
                <a:latin typeface="Calibri"/>
                <a:ea typeface="Calibri"/>
                <a:cs typeface="Calibri"/>
                <a:sym typeface="Calibri"/>
              </a:rPr>
              <a:t> </a:t>
            </a:r>
            <a:endParaRPr sz="2000" b="1">
              <a:solidFill>
                <a:srgbClr val="CC4125"/>
              </a:solidFill>
              <a:latin typeface="Calibri"/>
              <a:ea typeface="Calibri"/>
              <a:cs typeface="Calibri"/>
              <a:sym typeface="Calibri"/>
            </a:endParaRPr>
          </a:p>
        </p:txBody>
      </p:sp>
      <p:pic>
        <p:nvPicPr>
          <p:cNvPr id="206" name="Google Shape;206;p24"/>
          <p:cNvPicPr preferRelativeResize="0"/>
          <p:nvPr/>
        </p:nvPicPr>
        <p:blipFill>
          <a:blip r:embed="rId4">
            <a:alphaModFix/>
          </a:blip>
          <a:stretch>
            <a:fillRect/>
          </a:stretch>
        </p:blipFill>
        <p:spPr>
          <a:xfrm>
            <a:off x="311700" y="1955975"/>
            <a:ext cx="3563875" cy="1507200"/>
          </a:xfrm>
          <a:prstGeom prst="rect">
            <a:avLst/>
          </a:prstGeom>
          <a:noFill/>
          <a:ln>
            <a:noFill/>
          </a:ln>
        </p:spPr>
      </p:pic>
      <p:pic>
        <p:nvPicPr>
          <p:cNvPr id="207" name="Google Shape;207;p24"/>
          <p:cNvPicPr preferRelativeResize="0"/>
          <p:nvPr/>
        </p:nvPicPr>
        <p:blipFill>
          <a:blip r:embed="rId5">
            <a:alphaModFix/>
          </a:blip>
          <a:stretch>
            <a:fillRect/>
          </a:stretch>
        </p:blipFill>
        <p:spPr>
          <a:xfrm>
            <a:off x="3785825" y="2137000"/>
            <a:ext cx="2926976" cy="1326175"/>
          </a:xfrm>
          <a:prstGeom prst="rect">
            <a:avLst/>
          </a:prstGeom>
          <a:noFill/>
          <a:ln>
            <a:noFill/>
          </a:ln>
        </p:spPr>
      </p:pic>
      <p:sp>
        <p:nvSpPr>
          <p:cNvPr id="208" name="Google Shape;208;p24"/>
          <p:cNvSpPr txBox="1"/>
          <p:nvPr/>
        </p:nvSpPr>
        <p:spPr>
          <a:xfrm>
            <a:off x="6666450" y="2599975"/>
            <a:ext cx="18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solidFill>
                  <a:srgbClr val="1155CC"/>
                </a:solidFill>
              </a:rPr>
              <a:t>p:</a:t>
            </a:r>
            <a:r>
              <a:rPr lang="zh-TW" b="1">
                <a:solidFill>
                  <a:schemeClr val="dk1"/>
                </a:solidFill>
              </a:rPr>
              <a:t> return parameter</a:t>
            </a:r>
            <a:endParaRPr b="1">
              <a:solidFill>
                <a:schemeClr val="dk1"/>
              </a:solidFill>
            </a:endParaRPr>
          </a:p>
        </p:txBody>
      </p:sp>
      <p:sp>
        <p:nvSpPr>
          <p:cNvPr id="209" name="Google Shape;209;p24"/>
          <p:cNvSpPr txBox="1"/>
          <p:nvPr/>
        </p:nvSpPr>
        <p:spPr>
          <a:xfrm>
            <a:off x="6666450" y="3000200"/>
            <a:ext cx="244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solidFill>
                  <a:srgbClr val="B45F06"/>
                </a:solidFill>
              </a:rPr>
              <a:t>q:</a:t>
            </a:r>
            <a:r>
              <a:rPr lang="zh-TW" b="1">
                <a:solidFill>
                  <a:schemeClr val="dk1"/>
                </a:solidFill>
              </a:rPr>
              <a:t> “walk away” parameter</a:t>
            </a:r>
            <a:endParaRPr b="1">
              <a:solidFill>
                <a:schemeClr val="dk1"/>
              </a:solidFill>
            </a:endParaRPr>
          </a:p>
        </p:txBody>
      </p:sp>
      <p:sp>
        <p:nvSpPr>
          <p:cNvPr id="210" name="Google Shape;210;p24"/>
          <p:cNvSpPr txBox="1"/>
          <p:nvPr/>
        </p:nvSpPr>
        <p:spPr>
          <a:xfrm>
            <a:off x="6712800" y="2035350"/>
            <a:ext cx="205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solidFill>
                  <a:schemeClr val="dk1"/>
                </a:solidFill>
              </a:rPr>
              <a:t>1/p, 1, 1/q are unnormalized probs.</a:t>
            </a:r>
            <a:endParaRPr b="1">
              <a:solidFill>
                <a:schemeClr val="dk1"/>
              </a:solidFill>
            </a:endParaRPr>
          </a:p>
        </p:txBody>
      </p:sp>
      <p:sp>
        <p:nvSpPr>
          <p:cNvPr id="211" name="Google Shape;211;p24"/>
          <p:cNvSpPr txBox="1"/>
          <p:nvPr/>
        </p:nvSpPr>
        <p:spPr>
          <a:xfrm>
            <a:off x="464100" y="3644125"/>
            <a:ext cx="8008500" cy="887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BFS-like </a:t>
            </a:r>
            <a:r>
              <a:rPr lang="zh-TW" sz="2000">
                <a:solidFill>
                  <a:schemeClr val="dk1"/>
                </a:solidFill>
                <a:latin typeface="Calibri"/>
                <a:ea typeface="Calibri"/>
                <a:cs typeface="Calibri"/>
                <a:sym typeface="Calibri"/>
              </a:rPr>
              <a:t>walk: Low value of </a:t>
            </a:r>
            <a:r>
              <a:rPr lang="zh-TW" sz="2000" b="1">
                <a:solidFill>
                  <a:srgbClr val="1155CC"/>
                </a:solidFill>
                <a:latin typeface="Calibri"/>
                <a:ea typeface="Calibri"/>
                <a:cs typeface="Calibri"/>
                <a:sym typeface="Calibri"/>
              </a:rPr>
              <a:t>p</a:t>
            </a:r>
            <a:endParaRPr sz="2000" b="1">
              <a:solidFill>
                <a:srgbClr val="1155CC"/>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DFS-like </a:t>
            </a:r>
            <a:r>
              <a:rPr lang="zh-TW" sz="2000">
                <a:solidFill>
                  <a:schemeClr val="dk1"/>
                </a:solidFill>
                <a:latin typeface="Calibri"/>
                <a:ea typeface="Calibri"/>
                <a:cs typeface="Calibri"/>
                <a:sym typeface="Calibri"/>
              </a:rPr>
              <a:t>walk: Low value of </a:t>
            </a:r>
            <a:r>
              <a:rPr lang="zh-TW" sz="2000" b="1">
                <a:solidFill>
                  <a:srgbClr val="B45F06"/>
                </a:solidFill>
                <a:latin typeface="Calibri"/>
                <a:ea typeface="Calibri"/>
                <a:cs typeface="Calibri"/>
                <a:sym typeface="Calibri"/>
              </a:rPr>
              <a:t>q</a:t>
            </a:r>
            <a:endParaRPr sz="2000" b="1">
              <a:solidFill>
                <a:srgbClr val="B45F06"/>
              </a:solidFill>
              <a:latin typeface="Calibri"/>
              <a:ea typeface="Calibri"/>
              <a:cs typeface="Calibri"/>
              <a:sym typeface="Calibri"/>
            </a:endParaRPr>
          </a:p>
        </p:txBody>
      </p:sp>
      <p:pic>
        <p:nvPicPr>
          <p:cNvPr id="212" name="Google Shape;212;p24"/>
          <p:cNvPicPr preferRelativeResize="0"/>
          <p:nvPr/>
        </p:nvPicPr>
        <p:blipFill>
          <a:blip r:embed="rId6">
            <a:alphaModFix/>
          </a:blip>
          <a:stretch>
            <a:fillRect/>
          </a:stretch>
        </p:blipFill>
        <p:spPr>
          <a:xfrm>
            <a:off x="540300" y="4588163"/>
            <a:ext cx="730125" cy="302375"/>
          </a:xfrm>
          <a:prstGeom prst="rect">
            <a:avLst/>
          </a:prstGeom>
          <a:noFill/>
          <a:ln>
            <a:noFill/>
          </a:ln>
        </p:spPr>
      </p:pic>
      <p:sp>
        <p:nvSpPr>
          <p:cNvPr id="213" name="Google Shape;213;p24"/>
          <p:cNvSpPr txBox="1"/>
          <p:nvPr/>
        </p:nvSpPr>
        <p:spPr>
          <a:xfrm>
            <a:off x="1241525" y="4516150"/>
            <a:ext cx="4459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700" b="1">
                <a:solidFill>
                  <a:schemeClr val="dk1"/>
                </a:solidFill>
              </a:rPr>
              <a:t>are the nodes visited by the biased walk.</a:t>
            </a:r>
            <a:endParaRPr sz="1700"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5"/>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25"/>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20" name="Google Shape;220;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13</a:t>
            </a:fld>
            <a:endParaRPr/>
          </a:p>
        </p:txBody>
      </p:sp>
      <p:sp>
        <p:nvSpPr>
          <p:cNvPr id="221" name="Google Shape;221;p25"/>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node2vec algorithm</a:t>
            </a:r>
            <a:endParaRPr sz="3000" b="1">
              <a:solidFill>
                <a:schemeClr val="lt1"/>
              </a:solidFill>
              <a:latin typeface="Calibri"/>
              <a:ea typeface="Calibri"/>
              <a:cs typeface="Calibri"/>
              <a:sym typeface="Calibri"/>
            </a:endParaRPr>
          </a:p>
        </p:txBody>
      </p:sp>
      <p:sp>
        <p:nvSpPr>
          <p:cNvPr id="222" name="Google Shape;222;p25"/>
          <p:cNvSpPr txBox="1"/>
          <p:nvPr/>
        </p:nvSpPr>
        <p:spPr>
          <a:xfrm>
            <a:off x="464100" y="1143925"/>
            <a:ext cx="8008500" cy="15282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chemeClr val="dk1"/>
              </a:buClr>
              <a:buSzPts val="2000"/>
              <a:buFont typeface="Calibri"/>
              <a:buAutoNum type="arabicPeriod"/>
            </a:pPr>
            <a:r>
              <a:rPr lang="zh-TW" sz="2000">
                <a:solidFill>
                  <a:schemeClr val="dk1"/>
                </a:solidFill>
                <a:latin typeface="Calibri"/>
                <a:ea typeface="Calibri"/>
                <a:cs typeface="Calibri"/>
                <a:sym typeface="Calibri"/>
              </a:rPr>
              <a:t>Compute random walk probabilities</a:t>
            </a:r>
            <a:endParaRPr sz="200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AutoNum type="arabicPeriod"/>
            </a:pPr>
            <a:r>
              <a:rPr lang="zh-TW" sz="2000">
                <a:solidFill>
                  <a:schemeClr val="dk1"/>
                </a:solidFill>
                <a:latin typeface="Calibri"/>
                <a:ea typeface="Calibri"/>
                <a:cs typeface="Calibri"/>
                <a:sym typeface="Calibri"/>
              </a:rPr>
              <a:t>Simulate </a:t>
            </a:r>
            <a:r>
              <a:rPr lang="zh-TW" sz="2000" i="1">
                <a:solidFill>
                  <a:schemeClr val="dk1"/>
                </a:solidFill>
                <a:latin typeface="Cambria Math"/>
                <a:ea typeface="Cambria Math"/>
                <a:cs typeface="Cambria Math"/>
                <a:sym typeface="Cambria Math"/>
              </a:rPr>
              <a:t>r</a:t>
            </a:r>
            <a:r>
              <a:rPr lang="zh-TW" sz="2000">
                <a:solidFill>
                  <a:schemeClr val="dk1"/>
                </a:solidFill>
                <a:latin typeface="Calibri"/>
                <a:ea typeface="Calibri"/>
                <a:cs typeface="Calibri"/>
                <a:sym typeface="Calibri"/>
              </a:rPr>
              <a:t> random walks of length </a:t>
            </a:r>
            <a:r>
              <a:rPr lang="zh-TW" sz="2000" i="1">
                <a:solidFill>
                  <a:schemeClr val="dk1"/>
                </a:solidFill>
                <a:latin typeface="Cambria Math"/>
                <a:ea typeface="Cambria Math"/>
                <a:cs typeface="Cambria Math"/>
                <a:sym typeface="Cambria Math"/>
              </a:rPr>
              <a:t>l</a:t>
            </a:r>
            <a:r>
              <a:rPr lang="zh-TW" sz="2000">
                <a:solidFill>
                  <a:schemeClr val="dk1"/>
                </a:solidFill>
                <a:latin typeface="Calibri"/>
                <a:ea typeface="Calibri"/>
                <a:cs typeface="Calibri"/>
                <a:sym typeface="Calibri"/>
              </a:rPr>
              <a:t> starting from each node </a:t>
            </a:r>
            <a:r>
              <a:rPr lang="zh-TW" sz="2000" i="1">
                <a:solidFill>
                  <a:schemeClr val="dk1"/>
                </a:solidFill>
                <a:latin typeface="Cambria Math"/>
                <a:ea typeface="Cambria Math"/>
                <a:cs typeface="Cambria Math"/>
                <a:sym typeface="Cambria Math"/>
              </a:rPr>
              <a:t>u</a:t>
            </a:r>
            <a:endParaRPr sz="2000" i="1">
              <a:solidFill>
                <a:schemeClr val="dk1"/>
              </a:solidFill>
              <a:latin typeface="Cambria Math"/>
              <a:ea typeface="Cambria Math"/>
              <a:cs typeface="Cambria Math"/>
              <a:sym typeface="Cambria Math"/>
            </a:endParaRPr>
          </a:p>
          <a:p>
            <a:pPr marL="457200" lvl="0" indent="-355600" algn="l" rtl="0">
              <a:lnSpc>
                <a:spcPct val="150000"/>
              </a:lnSpc>
              <a:spcBef>
                <a:spcPts val="0"/>
              </a:spcBef>
              <a:spcAft>
                <a:spcPts val="0"/>
              </a:spcAft>
              <a:buClr>
                <a:schemeClr val="dk1"/>
              </a:buClr>
              <a:buSzPts val="2000"/>
              <a:buFont typeface="Calibri"/>
              <a:buAutoNum type="arabicPeriod"/>
            </a:pPr>
            <a:r>
              <a:rPr lang="zh-TW" sz="2000">
                <a:solidFill>
                  <a:schemeClr val="dk1"/>
                </a:solidFill>
                <a:latin typeface="Calibri"/>
                <a:ea typeface="Calibri"/>
                <a:cs typeface="Calibri"/>
                <a:sym typeface="Calibri"/>
              </a:rPr>
              <a:t>Optimize the node2vec objective using stochastic gradient descent</a:t>
            </a:r>
            <a:endParaRPr sz="2000">
              <a:solidFill>
                <a:schemeClr val="dk1"/>
              </a:solidFill>
              <a:latin typeface="Calibri"/>
              <a:ea typeface="Calibri"/>
              <a:cs typeface="Calibri"/>
              <a:sym typeface="Calibri"/>
            </a:endParaRPr>
          </a:p>
        </p:txBody>
      </p:sp>
      <p:sp>
        <p:nvSpPr>
          <p:cNvPr id="223" name="Google Shape;223;p25"/>
          <p:cNvSpPr txBox="1"/>
          <p:nvPr/>
        </p:nvSpPr>
        <p:spPr>
          <a:xfrm>
            <a:off x="464100" y="2748325"/>
            <a:ext cx="8008500" cy="15282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1200"/>
              </a:spcAft>
              <a:buNone/>
            </a:pPr>
            <a:r>
              <a:rPr lang="zh-TW" sz="2000" b="1">
                <a:solidFill>
                  <a:schemeClr val="dk1"/>
                </a:solidFill>
                <a:latin typeface="Calibri"/>
                <a:ea typeface="Calibri"/>
                <a:cs typeface="Calibri"/>
                <a:sym typeface="Calibri"/>
              </a:rPr>
              <a:t>→ The training process is same as DeepWalk, except the walking strategy</a:t>
            </a:r>
            <a:endParaRPr sz="2000" b="1">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26"/>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30" name="Google Shape;23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14</a:t>
            </a:fld>
            <a:endParaRPr/>
          </a:p>
        </p:txBody>
      </p:sp>
      <p:sp>
        <p:nvSpPr>
          <p:cNvPr id="231" name="Google Shape;231;p26"/>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Summary of Random Walks</a:t>
            </a:r>
            <a:endParaRPr sz="3000" b="1">
              <a:solidFill>
                <a:schemeClr val="lt1"/>
              </a:solidFill>
              <a:latin typeface="Calibri"/>
              <a:ea typeface="Calibri"/>
              <a:cs typeface="Calibri"/>
              <a:sym typeface="Calibri"/>
            </a:endParaRPr>
          </a:p>
        </p:txBody>
      </p:sp>
      <p:sp>
        <p:nvSpPr>
          <p:cNvPr id="232" name="Google Shape;232;p26"/>
          <p:cNvSpPr txBox="1"/>
          <p:nvPr/>
        </p:nvSpPr>
        <p:spPr>
          <a:xfrm>
            <a:off x="464100" y="1143925"/>
            <a:ext cx="8345400" cy="3862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zh-TW" sz="2000" b="1" dirty="0">
                <a:solidFill>
                  <a:schemeClr val="dk1"/>
                </a:solidFill>
                <a:latin typeface="Calibri"/>
                <a:ea typeface="Calibri"/>
                <a:cs typeface="Calibri"/>
                <a:sym typeface="Calibri"/>
              </a:rPr>
              <a:t>What can we do now? </a:t>
            </a:r>
            <a:r>
              <a:rPr lang="zh-TW" sz="2000" dirty="0">
                <a:solidFill>
                  <a:schemeClr val="dk1"/>
                </a:solidFill>
                <a:latin typeface="Calibri"/>
                <a:ea typeface="Calibri"/>
                <a:cs typeface="Calibri"/>
                <a:sym typeface="Calibri"/>
              </a:rPr>
              <a:t>→</a:t>
            </a:r>
            <a:r>
              <a:rPr lang="zh-TW" sz="2000" b="1" dirty="0">
                <a:solidFill>
                  <a:schemeClr val="dk1"/>
                </a:solidFill>
                <a:latin typeface="Calibri"/>
                <a:ea typeface="Calibri"/>
                <a:cs typeface="Calibri"/>
                <a:sym typeface="Calibri"/>
              </a:rPr>
              <a:t> </a:t>
            </a:r>
            <a:r>
              <a:rPr lang="zh-TW" sz="2000" dirty="0">
                <a:solidFill>
                  <a:schemeClr val="dk1"/>
                </a:solidFill>
                <a:latin typeface="Calibri"/>
                <a:ea typeface="Calibri"/>
                <a:cs typeface="Calibri"/>
                <a:sym typeface="Calibri"/>
              </a:rPr>
              <a:t>We can get good node embeddings that distances in embedding space reflect node similarities in the original graph network.</a:t>
            </a:r>
            <a:endParaRPr sz="2000" dirty="0">
              <a:solidFill>
                <a:schemeClr val="dk1"/>
              </a:solidFill>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zh-TW" sz="2000" b="1" dirty="0">
                <a:solidFill>
                  <a:schemeClr val="dk1"/>
                </a:solidFill>
                <a:latin typeface="Calibri"/>
                <a:ea typeface="Calibri"/>
                <a:cs typeface="Calibri"/>
                <a:sym typeface="Calibri"/>
              </a:rPr>
              <a:t>Different method for node similarity:</a:t>
            </a:r>
            <a:endParaRPr sz="2000" b="1"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Naive: similar if 2 nodes are connected</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Local, global neighborhood overlap (Chap 2-2)</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Random walk approaches</a:t>
            </a:r>
            <a:endParaRPr sz="2000" dirty="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b="1" dirty="0">
                <a:solidFill>
                  <a:schemeClr val="dk1"/>
                </a:solidFill>
                <a:latin typeface="Calibri"/>
                <a:ea typeface="Calibri"/>
                <a:cs typeface="Calibri"/>
                <a:sym typeface="Calibri"/>
              </a:rPr>
              <a:t>Which method should we use?</a:t>
            </a:r>
            <a:endParaRPr sz="2000" b="1"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No one method wins in all cases</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choose node similarity that matches your application</a:t>
            </a:r>
            <a:endParaRPr sz="20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36"/>
        <p:cNvGrpSpPr/>
        <p:nvPr/>
      </p:nvGrpSpPr>
      <p:grpSpPr>
        <a:xfrm>
          <a:off x="0" y="0"/>
          <a:ext cx="0" cy="0"/>
          <a:chOff x="0" y="0"/>
          <a:chExt cx="0" cy="0"/>
        </a:xfrm>
      </p:grpSpPr>
      <p:sp>
        <p:nvSpPr>
          <p:cNvPr id="237" name="Google Shape;237;p27"/>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8" name="Google Shape;238;p27"/>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39" name="Google Shape;23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15</a:t>
            </a:fld>
            <a:endParaRPr/>
          </a:p>
        </p:txBody>
      </p:sp>
      <p:sp>
        <p:nvSpPr>
          <p:cNvPr id="240" name="Google Shape;240;p27"/>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Random Walk Summary</a:t>
            </a:r>
            <a:endParaRPr sz="3000" b="1">
              <a:solidFill>
                <a:schemeClr val="lt1"/>
              </a:solidFill>
              <a:latin typeface="Calibri"/>
              <a:ea typeface="Calibri"/>
              <a:cs typeface="Calibri"/>
              <a:sym typeface="Calibri"/>
            </a:endParaRPr>
          </a:p>
        </p:txBody>
      </p:sp>
      <p:sp>
        <p:nvSpPr>
          <p:cNvPr id="241" name="Google Shape;241;p27"/>
          <p:cNvSpPr txBox="1"/>
          <p:nvPr/>
        </p:nvSpPr>
        <p:spPr>
          <a:xfrm>
            <a:off x="464100" y="1684850"/>
            <a:ext cx="5158800" cy="3162000"/>
          </a:xfrm>
          <a:prstGeom prst="rect">
            <a:avLst/>
          </a:prstGeom>
          <a:noFill/>
          <a:ln>
            <a:noFill/>
          </a:ln>
        </p:spPr>
        <p:txBody>
          <a:bodyPr spcFirstLastPara="1" wrap="square" lIns="91425" tIns="91425" rIns="91425" bIns="91425" anchor="t" anchorCtr="0">
            <a:normAutofit lnSpcReduction="10000"/>
          </a:bodyPr>
          <a:lstStyle/>
          <a:p>
            <a:pPr marL="457200" lvl="0" indent="-355600" algn="l" rtl="0">
              <a:lnSpc>
                <a:spcPct val="150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Goal: </a:t>
            </a:r>
            <a:r>
              <a:rPr lang="zh-TW" sz="2000">
                <a:solidFill>
                  <a:schemeClr val="dk1"/>
                </a:solidFill>
                <a:latin typeface="Calibri"/>
                <a:ea typeface="Calibri"/>
                <a:cs typeface="Calibri"/>
                <a:sym typeface="Calibri"/>
              </a:rPr>
              <a:t>Generate a lookup table for node embeddings</a:t>
            </a:r>
            <a:endParaRPr sz="200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AutoNum type="arabicPeriod"/>
            </a:pPr>
            <a:r>
              <a:rPr lang="zh-TW" sz="2000">
                <a:solidFill>
                  <a:schemeClr val="dk1"/>
                </a:solidFill>
                <a:latin typeface="Calibri"/>
                <a:ea typeface="Calibri"/>
                <a:cs typeface="Calibri"/>
                <a:sym typeface="Calibri"/>
              </a:rPr>
              <a:t>Run random walks for each node</a:t>
            </a:r>
            <a:endParaRPr sz="200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AutoNum type="arabicPeriod"/>
            </a:pPr>
            <a:r>
              <a:rPr lang="zh-TW" sz="2000">
                <a:solidFill>
                  <a:schemeClr val="dk1"/>
                </a:solidFill>
                <a:latin typeface="Calibri"/>
                <a:ea typeface="Calibri"/>
                <a:cs typeface="Calibri"/>
                <a:sym typeface="Calibri"/>
              </a:rPr>
              <a:t>Collect the set of visited nodes for each node on the walks</a:t>
            </a:r>
            <a:endParaRPr sz="200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AutoNum type="arabicPeriod"/>
            </a:pPr>
            <a:r>
              <a:rPr lang="zh-TW" sz="2000">
                <a:solidFill>
                  <a:schemeClr val="dk1"/>
                </a:solidFill>
                <a:latin typeface="Calibri"/>
                <a:ea typeface="Calibri"/>
                <a:cs typeface="Calibri"/>
                <a:sym typeface="Calibri"/>
              </a:rPr>
              <a:t>Optimize the embeddings       using stochastic gradient descent</a:t>
            </a:r>
            <a:endParaRPr sz="2000">
              <a:solidFill>
                <a:schemeClr val="dk1"/>
              </a:solidFill>
              <a:latin typeface="Calibri"/>
              <a:ea typeface="Calibri"/>
              <a:cs typeface="Calibri"/>
              <a:sym typeface="Calibri"/>
            </a:endParaRPr>
          </a:p>
        </p:txBody>
      </p:sp>
      <p:sp>
        <p:nvSpPr>
          <p:cNvPr id="242" name="Google Shape;242;p27"/>
          <p:cNvSpPr txBox="1"/>
          <p:nvPr/>
        </p:nvSpPr>
        <p:spPr>
          <a:xfrm>
            <a:off x="464100" y="1067725"/>
            <a:ext cx="8397600" cy="646500"/>
          </a:xfrm>
          <a:prstGeom prst="rect">
            <a:avLst/>
          </a:prstGeom>
          <a:noFill/>
          <a:ln>
            <a:noFill/>
          </a:ln>
        </p:spPr>
        <p:txBody>
          <a:bodyPr spcFirstLastPara="1" wrap="square" lIns="91425" tIns="91425" rIns="91425" bIns="91425" anchor="t" anchorCtr="0">
            <a:normAutofit/>
          </a:bodyPr>
          <a:lstStyle/>
          <a:p>
            <a:pPr marL="0" lvl="0" indent="0" algn="l" rtl="0">
              <a:lnSpc>
                <a:spcPct val="200000"/>
              </a:lnSpc>
              <a:spcBef>
                <a:spcPts val="0"/>
              </a:spcBef>
              <a:spcAft>
                <a:spcPts val="1200"/>
              </a:spcAft>
              <a:buNone/>
            </a:pPr>
            <a:r>
              <a:rPr lang="zh-TW" sz="2300" b="1">
                <a:solidFill>
                  <a:srgbClr val="1155CC"/>
                </a:solidFill>
                <a:latin typeface="Calibri"/>
                <a:ea typeface="Calibri"/>
                <a:cs typeface="Calibri"/>
                <a:sym typeface="Calibri"/>
              </a:rPr>
              <a:t>Random Walks for Shallow Encoding:</a:t>
            </a:r>
            <a:endParaRPr sz="2300">
              <a:solidFill>
                <a:srgbClr val="1155CC"/>
              </a:solidFill>
              <a:latin typeface="Calibri"/>
              <a:ea typeface="Calibri"/>
              <a:cs typeface="Calibri"/>
              <a:sym typeface="Calibri"/>
            </a:endParaRPr>
          </a:p>
        </p:txBody>
      </p:sp>
      <p:pic>
        <p:nvPicPr>
          <p:cNvPr id="243" name="Google Shape;243;p27"/>
          <p:cNvPicPr preferRelativeResize="0"/>
          <p:nvPr/>
        </p:nvPicPr>
        <p:blipFill>
          <a:blip r:embed="rId4">
            <a:alphaModFix/>
          </a:blip>
          <a:stretch>
            <a:fillRect/>
          </a:stretch>
        </p:blipFill>
        <p:spPr>
          <a:xfrm>
            <a:off x="3681375" y="3938200"/>
            <a:ext cx="351400" cy="314400"/>
          </a:xfrm>
          <a:prstGeom prst="rect">
            <a:avLst/>
          </a:prstGeom>
          <a:noFill/>
          <a:ln>
            <a:noFill/>
          </a:ln>
        </p:spPr>
      </p:pic>
      <p:pic>
        <p:nvPicPr>
          <p:cNvPr id="244" name="Google Shape;244;p27"/>
          <p:cNvPicPr preferRelativeResize="0"/>
          <p:nvPr/>
        </p:nvPicPr>
        <p:blipFill>
          <a:blip r:embed="rId5">
            <a:alphaModFix/>
          </a:blip>
          <a:stretch>
            <a:fillRect/>
          </a:stretch>
        </p:blipFill>
        <p:spPr>
          <a:xfrm>
            <a:off x="5231350" y="2152775"/>
            <a:ext cx="3684375" cy="1958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14"/>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68" name="Google Shape;6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a:t>
            </a:fld>
            <a:endParaRPr/>
          </a:p>
        </p:txBody>
      </p:sp>
      <p:sp>
        <p:nvSpPr>
          <p:cNvPr id="69" name="Google Shape;69;p14"/>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Review of Shallow Encoding</a:t>
            </a:r>
            <a:endParaRPr sz="3000" b="1">
              <a:solidFill>
                <a:schemeClr val="lt1"/>
              </a:solidFill>
              <a:latin typeface="Calibri"/>
              <a:ea typeface="Calibri"/>
              <a:cs typeface="Calibri"/>
              <a:sym typeface="Calibri"/>
            </a:endParaRPr>
          </a:p>
        </p:txBody>
      </p:sp>
      <p:sp>
        <p:nvSpPr>
          <p:cNvPr id="70" name="Google Shape;70;p14"/>
          <p:cNvSpPr txBox="1"/>
          <p:nvPr/>
        </p:nvSpPr>
        <p:spPr>
          <a:xfrm>
            <a:off x="464100" y="1067725"/>
            <a:ext cx="8397600" cy="2182500"/>
          </a:xfrm>
          <a:prstGeom prst="rect">
            <a:avLst/>
          </a:prstGeom>
          <a:noFill/>
          <a:ln>
            <a:noFill/>
          </a:ln>
        </p:spPr>
        <p:txBody>
          <a:bodyPr spcFirstLastPara="1" wrap="square" lIns="91425" tIns="91425" rIns="91425" bIns="91425" anchor="t" anchorCtr="0">
            <a:normAutofit/>
          </a:bodyPr>
          <a:lstStyle/>
          <a:p>
            <a:pPr marL="457200" lvl="0" indent="-355600" algn="l" rtl="0">
              <a:lnSpc>
                <a:spcPct val="200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We want to learn the embedding for every node</a:t>
            </a:r>
            <a:endParaRPr sz="2000">
              <a:solidFill>
                <a:schemeClr val="dk1"/>
              </a:solidFill>
              <a:latin typeface="Calibri"/>
              <a:ea typeface="Calibri"/>
              <a:cs typeface="Calibri"/>
              <a:sym typeface="Calibri"/>
            </a:endParaRPr>
          </a:p>
          <a:p>
            <a:pPr marL="457200" lvl="0" indent="-355600" algn="l" rtl="0">
              <a:lnSpc>
                <a:spcPct val="200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such that </a:t>
            </a:r>
            <a:endParaRPr sz="2000">
              <a:solidFill>
                <a:srgbClr val="1155CC"/>
              </a:solidFill>
              <a:latin typeface="Calibri"/>
              <a:ea typeface="Calibri"/>
              <a:cs typeface="Calibri"/>
              <a:sym typeface="Calibri"/>
            </a:endParaRPr>
          </a:p>
        </p:txBody>
      </p:sp>
      <p:pic>
        <p:nvPicPr>
          <p:cNvPr id="71" name="Google Shape;71;p14"/>
          <p:cNvPicPr preferRelativeResize="0"/>
          <p:nvPr/>
        </p:nvPicPr>
        <p:blipFill>
          <a:blip r:embed="rId4">
            <a:alphaModFix/>
          </a:blip>
          <a:stretch>
            <a:fillRect/>
          </a:stretch>
        </p:blipFill>
        <p:spPr>
          <a:xfrm>
            <a:off x="3674602" y="2630550"/>
            <a:ext cx="4968301" cy="2227151"/>
          </a:xfrm>
          <a:prstGeom prst="rect">
            <a:avLst/>
          </a:prstGeom>
          <a:noFill/>
          <a:ln>
            <a:noFill/>
          </a:ln>
        </p:spPr>
      </p:pic>
      <p:pic>
        <p:nvPicPr>
          <p:cNvPr id="72" name="Google Shape;72;p14"/>
          <p:cNvPicPr preferRelativeResize="0"/>
          <p:nvPr/>
        </p:nvPicPr>
        <p:blipFill>
          <a:blip r:embed="rId5">
            <a:alphaModFix/>
          </a:blip>
          <a:stretch>
            <a:fillRect/>
          </a:stretch>
        </p:blipFill>
        <p:spPr>
          <a:xfrm>
            <a:off x="6072950" y="1123575"/>
            <a:ext cx="2616225" cy="434425"/>
          </a:xfrm>
          <a:prstGeom prst="rect">
            <a:avLst/>
          </a:prstGeom>
          <a:noFill/>
          <a:ln>
            <a:noFill/>
          </a:ln>
        </p:spPr>
      </p:pic>
      <p:pic>
        <p:nvPicPr>
          <p:cNvPr id="73" name="Google Shape;73;p14"/>
          <p:cNvPicPr preferRelativeResize="0"/>
          <p:nvPr/>
        </p:nvPicPr>
        <p:blipFill>
          <a:blip r:embed="rId6">
            <a:alphaModFix/>
          </a:blip>
          <a:stretch>
            <a:fillRect/>
          </a:stretch>
        </p:blipFill>
        <p:spPr>
          <a:xfrm>
            <a:off x="2075800" y="1664437"/>
            <a:ext cx="3658944" cy="605388"/>
          </a:xfrm>
          <a:prstGeom prst="rect">
            <a:avLst/>
          </a:prstGeom>
          <a:noFill/>
          <a:ln>
            <a:noFill/>
          </a:ln>
        </p:spPr>
      </p:pic>
      <p:pic>
        <p:nvPicPr>
          <p:cNvPr id="74" name="Google Shape;74;p14"/>
          <p:cNvPicPr preferRelativeResize="0"/>
          <p:nvPr/>
        </p:nvPicPr>
        <p:blipFill>
          <a:blip r:embed="rId7">
            <a:alphaModFix/>
          </a:blip>
          <a:stretch>
            <a:fillRect/>
          </a:stretch>
        </p:blipFill>
        <p:spPr>
          <a:xfrm>
            <a:off x="828975" y="2967425"/>
            <a:ext cx="2551075" cy="1439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5"/>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81" name="Google Shape;8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3</a:t>
            </a:fld>
            <a:endParaRPr/>
          </a:p>
        </p:txBody>
      </p:sp>
      <p:sp>
        <p:nvSpPr>
          <p:cNvPr id="82" name="Google Shape;82;p15"/>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Random Walk</a:t>
            </a:r>
            <a:endParaRPr sz="3000" b="1">
              <a:solidFill>
                <a:schemeClr val="lt1"/>
              </a:solidFill>
              <a:latin typeface="Calibri"/>
              <a:ea typeface="Calibri"/>
              <a:cs typeface="Calibri"/>
              <a:sym typeface="Calibri"/>
            </a:endParaRPr>
          </a:p>
        </p:txBody>
      </p:sp>
      <p:pic>
        <p:nvPicPr>
          <p:cNvPr id="83" name="Google Shape;83;p15"/>
          <p:cNvPicPr preferRelativeResize="0"/>
          <p:nvPr/>
        </p:nvPicPr>
        <p:blipFill>
          <a:blip r:embed="rId4">
            <a:alphaModFix/>
          </a:blip>
          <a:stretch>
            <a:fillRect/>
          </a:stretch>
        </p:blipFill>
        <p:spPr>
          <a:xfrm>
            <a:off x="1310625" y="933721"/>
            <a:ext cx="6263176" cy="41231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6"/>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90" name="Google Shape;9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4</a:t>
            </a:fld>
            <a:endParaRPr/>
          </a:p>
        </p:txBody>
      </p:sp>
      <p:sp>
        <p:nvSpPr>
          <p:cNvPr id="91" name="Google Shape;91;p16"/>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Random Walk Embedding</a:t>
            </a:r>
            <a:endParaRPr sz="3000" b="1">
              <a:solidFill>
                <a:schemeClr val="lt1"/>
              </a:solidFill>
              <a:latin typeface="Calibri"/>
              <a:ea typeface="Calibri"/>
              <a:cs typeface="Calibri"/>
              <a:sym typeface="Calibri"/>
            </a:endParaRPr>
          </a:p>
        </p:txBody>
      </p:sp>
      <p:sp>
        <p:nvSpPr>
          <p:cNvPr id="92" name="Google Shape;92;p16"/>
          <p:cNvSpPr txBox="1"/>
          <p:nvPr/>
        </p:nvSpPr>
        <p:spPr>
          <a:xfrm>
            <a:off x="464100" y="1143925"/>
            <a:ext cx="8397600" cy="18018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AutoNum type="arabicPeriod"/>
            </a:pPr>
            <a:r>
              <a:rPr lang="zh-TW" sz="2000" b="1" dirty="0">
                <a:solidFill>
                  <a:schemeClr val="dk1"/>
                </a:solidFill>
                <a:latin typeface="Calibri"/>
                <a:ea typeface="Calibri"/>
                <a:cs typeface="Calibri"/>
                <a:sym typeface="Calibri"/>
              </a:rPr>
              <a:t>Estimate probability of visiting node </a:t>
            </a:r>
            <a:r>
              <a:rPr lang="zh-TW" sz="2000" b="1" i="1" dirty="0">
                <a:solidFill>
                  <a:schemeClr val="dk1"/>
                </a:solidFill>
                <a:latin typeface="Cambria Math"/>
                <a:ea typeface="Cambria Math"/>
                <a:cs typeface="Cambria Math"/>
                <a:sym typeface="Cambria Math"/>
              </a:rPr>
              <a:t>v</a:t>
            </a:r>
            <a:r>
              <a:rPr lang="zh-TW" sz="2000" b="1" dirty="0">
                <a:solidFill>
                  <a:schemeClr val="dk1"/>
                </a:solidFill>
                <a:latin typeface="Calibri"/>
                <a:ea typeface="Calibri"/>
                <a:cs typeface="Calibri"/>
                <a:sym typeface="Calibri"/>
              </a:rPr>
              <a:t> </a:t>
            </a:r>
            <a:r>
              <a:rPr lang="en-US" altLang="zh-TW" sz="2000" b="1" dirty="0">
                <a:solidFill>
                  <a:schemeClr val="dk1"/>
                </a:solidFill>
                <a:latin typeface="Calibri"/>
                <a:ea typeface="Calibri"/>
                <a:cs typeface="Calibri"/>
                <a:sym typeface="Calibri"/>
              </a:rPr>
              <a:t> </a:t>
            </a:r>
            <a:r>
              <a:rPr lang="zh-TW" sz="2000" b="1" dirty="0">
                <a:solidFill>
                  <a:schemeClr val="dk1"/>
                </a:solidFill>
                <a:latin typeface="Calibri"/>
                <a:ea typeface="Calibri"/>
                <a:cs typeface="Calibri"/>
                <a:sym typeface="Calibri"/>
              </a:rPr>
              <a:t>on a random walk starting from node </a:t>
            </a:r>
            <a:r>
              <a:rPr lang="zh-TW" sz="2000" b="1" i="1" dirty="0">
                <a:solidFill>
                  <a:schemeClr val="dk1"/>
                </a:solidFill>
                <a:latin typeface="Times New Roman"/>
                <a:ea typeface="Times New Roman"/>
                <a:cs typeface="Times New Roman"/>
                <a:sym typeface="Times New Roman"/>
              </a:rPr>
              <a:t>u </a:t>
            </a:r>
            <a:r>
              <a:rPr lang="zh-TW" sz="2000" b="1" dirty="0">
                <a:solidFill>
                  <a:schemeClr val="dk1"/>
                </a:solidFill>
                <a:latin typeface="Calibri"/>
                <a:ea typeface="Calibri"/>
                <a:cs typeface="Calibri"/>
                <a:sym typeface="Calibri"/>
              </a:rPr>
              <a:t>with strategy </a:t>
            </a:r>
            <a:r>
              <a:rPr lang="zh-TW" sz="2000" b="1" i="1" dirty="0">
                <a:solidFill>
                  <a:schemeClr val="dk1"/>
                </a:solidFill>
                <a:latin typeface="Cambria Math"/>
                <a:ea typeface="Cambria Math"/>
                <a:cs typeface="Cambria Math"/>
                <a:sym typeface="Cambria Math"/>
              </a:rPr>
              <a:t>R </a:t>
            </a:r>
            <a:r>
              <a:rPr lang="zh-TW" sz="2000" b="1" dirty="0">
                <a:solidFill>
                  <a:schemeClr val="dk1"/>
                </a:solidFill>
                <a:latin typeface="Cambria Math"/>
                <a:ea typeface="Cambria Math"/>
                <a:cs typeface="Cambria Math"/>
                <a:sym typeface="Cambria Math"/>
              </a:rPr>
              <a:t>:</a:t>
            </a:r>
            <a:endParaRPr sz="2000" dirty="0">
              <a:solidFill>
                <a:schemeClr val="dk1"/>
              </a:solidFill>
              <a:latin typeface="Cambria Math"/>
              <a:ea typeface="Cambria Math"/>
              <a:cs typeface="Cambria Math"/>
              <a:sym typeface="Cambria Math"/>
            </a:endParaRPr>
          </a:p>
          <a:p>
            <a:pPr marL="457200" lvl="0" indent="-355600" algn="l" rtl="0">
              <a:lnSpc>
                <a:spcPct val="115000"/>
              </a:lnSpc>
              <a:spcBef>
                <a:spcPts val="0"/>
              </a:spcBef>
              <a:spcAft>
                <a:spcPts val="0"/>
              </a:spcAft>
              <a:buClr>
                <a:schemeClr val="dk1"/>
              </a:buClr>
              <a:buSzPts val="2000"/>
              <a:buFont typeface="Calibri"/>
              <a:buAutoNum type="arabicPeriod"/>
            </a:pPr>
            <a:r>
              <a:rPr lang="zh-TW" sz="2000" b="1" dirty="0">
                <a:solidFill>
                  <a:schemeClr val="dk1"/>
                </a:solidFill>
                <a:latin typeface="Calibri"/>
                <a:ea typeface="Calibri"/>
                <a:cs typeface="Calibri"/>
                <a:sym typeface="Calibri"/>
              </a:rPr>
              <a:t>Optimize node embeddings to learn the statistics from random walks </a:t>
            </a:r>
            <a:endParaRPr sz="2000" b="1" dirty="0">
              <a:solidFill>
                <a:srgbClr val="1155CC"/>
              </a:solidFill>
              <a:latin typeface="Calibri"/>
              <a:ea typeface="Calibri"/>
              <a:cs typeface="Calibri"/>
              <a:sym typeface="Calibri"/>
            </a:endParaRPr>
          </a:p>
        </p:txBody>
      </p:sp>
      <p:pic>
        <p:nvPicPr>
          <p:cNvPr id="93" name="Google Shape;93;p16"/>
          <p:cNvPicPr preferRelativeResize="0"/>
          <p:nvPr/>
        </p:nvPicPr>
        <p:blipFill>
          <a:blip r:embed="rId4">
            <a:alphaModFix/>
          </a:blip>
          <a:stretch>
            <a:fillRect/>
          </a:stretch>
        </p:blipFill>
        <p:spPr>
          <a:xfrm>
            <a:off x="5201338" y="2945725"/>
            <a:ext cx="3018975" cy="1928250"/>
          </a:xfrm>
          <a:prstGeom prst="rect">
            <a:avLst/>
          </a:prstGeom>
          <a:noFill/>
          <a:ln>
            <a:noFill/>
          </a:ln>
        </p:spPr>
      </p:pic>
      <p:pic>
        <p:nvPicPr>
          <p:cNvPr id="94" name="Google Shape;94;p16"/>
          <p:cNvPicPr preferRelativeResize="0"/>
          <p:nvPr/>
        </p:nvPicPr>
        <p:blipFill>
          <a:blip r:embed="rId5">
            <a:alphaModFix/>
          </a:blip>
          <a:stretch>
            <a:fillRect/>
          </a:stretch>
        </p:blipFill>
        <p:spPr>
          <a:xfrm>
            <a:off x="1377575" y="3146250"/>
            <a:ext cx="1878923" cy="1801800"/>
          </a:xfrm>
          <a:prstGeom prst="rect">
            <a:avLst/>
          </a:prstGeom>
          <a:noFill/>
          <a:ln>
            <a:noFill/>
          </a:ln>
        </p:spPr>
      </p:pic>
      <p:pic>
        <p:nvPicPr>
          <p:cNvPr id="95" name="Google Shape;95;p16"/>
          <p:cNvPicPr preferRelativeResize="0"/>
          <p:nvPr/>
        </p:nvPicPr>
        <p:blipFill>
          <a:blip r:embed="rId6">
            <a:alphaModFix/>
          </a:blip>
          <a:stretch>
            <a:fillRect/>
          </a:stretch>
        </p:blipFill>
        <p:spPr>
          <a:xfrm>
            <a:off x="4194788" y="3572537"/>
            <a:ext cx="754400" cy="560425"/>
          </a:xfrm>
          <a:prstGeom prst="rect">
            <a:avLst/>
          </a:prstGeom>
          <a:noFill/>
          <a:ln>
            <a:noFill/>
          </a:ln>
        </p:spPr>
      </p:pic>
      <p:pic>
        <p:nvPicPr>
          <p:cNvPr id="96" name="Google Shape;96;p16"/>
          <p:cNvPicPr preferRelativeResize="0"/>
          <p:nvPr/>
        </p:nvPicPr>
        <p:blipFill>
          <a:blip r:embed="rId7">
            <a:alphaModFix/>
          </a:blip>
          <a:stretch>
            <a:fillRect/>
          </a:stretch>
        </p:blipFill>
        <p:spPr>
          <a:xfrm>
            <a:off x="2919575" y="3513325"/>
            <a:ext cx="960736" cy="560425"/>
          </a:xfrm>
          <a:prstGeom prst="rect">
            <a:avLst/>
          </a:prstGeom>
          <a:noFill/>
          <a:ln>
            <a:noFill/>
          </a:ln>
        </p:spPr>
      </p:pic>
      <p:pic>
        <p:nvPicPr>
          <p:cNvPr id="97" name="Google Shape;97;p16"/>
          <p:cNvPicPr preferRelativeResize="0"/>
          <p:nvPr/>
        </p:nvPicPr>
        <p:blipFill rotWithShape="1">
          <a:blip r:embed="rId8">
            <a:alphaModFix/>
          </a:blip>
          <a:srcRect t="4680"/>
          <a:stretch/>
        </p:blipFill>
        <p:spPr>
          <a:xfrm>
            <a:off x="3617325" y="1640300"/>
            <a:ext cx="1038050" cy="295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1000"/>
                                        <p:tgtEl>
                                          <p:spTgt spid="95"/>
                                        </p:tgtEl>
                                      </p:cBhvr>
                                    </p:animEffect>
                                  </p:childTnLst>
                                </p:cTn>
                              </p:par>
                              <p:par>
                                <p:cTn id="11" presetID="10"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 name="Google Shape;103;p17"/>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04" name="Google Shape;10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5</a:t>
            </a:fld>
            <a:endParaRPr/>
          </a:p>
        </p:txBody>
      </p:sp>
      <p:sp>
        <p:nvSpPr>
          <p:cNvPr id="105" name="Google Shape;105;p17"/>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Why using Random Walks?</a:t>
            </a:r>
            <a:endParaRPr sz="3000" b="1">
              <a:solidFill>
                <a:schemeClr val="lt1"/>
              </a:solidFill>
              <a:latin typeface="Calibri"/>
              <a:ea typeface="Calibri"/>
              <a:cs typeface="Calibri"/>
              <a:sym typeface="Calibri"/>
            </a:endParaRPr>
          </a:p>
        </p:txBody>
      </p:sp>
      <p:sp>
        <p:nvSpPr>
          <p:cNvPr id="106" name="Google Shape;106;p17"/>
          <p:cNvSpPr txBox="1"/>
          <p:nvPr/>
        </p:nvSpPr>
        <p:spPr>
          <a:xfrm>
            <a:off x="464100" y="1143925"/>
            <a:ext cx="5911200" cy="3690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zh-TW" sz="2000" b="1">
                <a:solidFill>
                  <a:schemeClr val="dk1"/>
                </a:solidFill>
                <a:latin typeface="Calibri"/>
                <a:ea typeface="Calibri"/>
                <a:cs typeface="Calibri"/>
                <a:sym typeface="Calibri"/>
              </a:rPr>
              <a:t>We can simply define nodes are similar if there are connected, why random walks?</a:t>
            </a:r>
            <a:endParaRPr sz="2000" b="1">
              <a:solidFill>
                <a:schemeClr val="dk1"/>
              </a:solidFill>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AutoNum type="arabicPeriod"/>
            </a:pPr>
            <a:r>
              <a:rPr lang="zh-TW" sz="2000" b="1">
                <a:solidFill>
                  <a:schemeClr val="dk1"/>
                </a:solidFill>
                <a:latin typeface="Calibri"/>
                <a:ea typeface="Calibri"/>
                <a:cs typeface="Calibri"/>
                <a:sym typeface="Calibri"/>
              </a:rPr>
              <a:t>Expressivity:</a:t>
            </a:r>
            <a:r>
              <a:rPr lang="zh-TW" sz="2000">
                <a:solidFill>
                  <a:schemeClr val="dk1"/>
                </a:solidFill>
                <a:latin typeface="Calibri"/>
                <a:ea typeface="Calibri"/>
                <a:cs typeface="Calibri"/>
                <a:sym typeface="Calibri"/>
              </a:rPr>
              <a:t> Random walk incorporates both </a:t>
            </a:r>
            <a:r>
              <a:rPr lang="zh-TW" sz="2000" b="1">
                <a:solidFill>
                  <a:srgbClr val="CC4125"/>
                </a:solidFill>
                <a:latin typeface="Calibri"/>
                <a:ea typeface="Calibri"/>
                <a:cs typeface="Calibri"/>
                <a:sym typeface="Calibri"/>
              </a:rPr>
              <a:t>local</a:t>
            </a:r>
            <a:r>
              <a:rPr lang="zh-TW" sz="2000">
                <a:solidFill>
                  <a:schemeClr val="dk1"/>
                </a:solidFill>
                <a:latin typeface="Calibri"/>
                <a:ea typeface="Calibri"/>
                <a:cs typeface="Calibri"/>
                <a:sym typeface="Calibri"/>
              </a:rPr>
              <a:t> and </a:t>
            </a:r>
            <a:r>
              <a:rPr lang="zh-TW" sz="2000" b="1">
                <a:solidFill>
                  <a:srgbClr val="CC4125"/>
                </a:solidFill>
                <a:latin typeface="Calibri"/>
                <a:ea typeface="Calibri"/>
                <a:cs typeface="Calibri"/>
                <a:sym typeface="Calibri"/>
              </a:rPr>
              <a:t>higher-order multi-hop</a:t>
            </a:r>
            <a:r>
              <a:rPr lang="zh-TW" sz="2000">
                <a:solidFill>
                  <a:schemeClr val="dk1"/>
                </a:solidFill>
                <a:latin typeface="Calibri"/>
                <a:ea typeface="Calibri"/>
                <a:cs typeface="Calibri"/>
                <a:sym typeface="Calibri"/>
              </a:rPr>
              <a:t> nehgiborhood information</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AutoNum type="arabicPeriod"/>
            </a:pPr>
            <a:r>
              <a:rPr lang="zh-TW" sz="2000" b="1">
                <a:solidFill>
                  <a:schemeClr val="dk1"/>
                </a:solidFill>
                <a:latin typeface="Calibri"/>
                <a:ea typeface="Calibri"/>
                <a:cs typeface="Calibri"/>
                <a:sym typeface="Calibri"/>
              </a:rPr>
              <a:t>Efficiency:</a:t>
            </a:r>
            <a:r>
              <a:rPr lang="zh-TW" sz="2000">
                <a:solidFill>
                  <a:schemeClr val="dk1"/>
                </a:solidFill>
                <a:latin typeface="Calibri"/>
                <a:ea typeface="Calibri"/>
                <a:cs typeface="Calibri"/>
                <a:sym typeface="Calibri"/>
              </a:rPr>
              <a:t> Don’t need to consider all node pairs at training state; only need to consider </a:t>
            </a:r>
            <a:r>
              <a:rPr lang="zh-TW" sz="2000" b="1">
                <a:solidFill>
                  <a:srgbClr val="CC4125"/>
                </a:solidFill>
                <a:latin typeface="Calibri"/>
                <a:ea typeface="Calibri"/>
                <a:cs typeface="Calibri"/>
                <a:sym typeface="Calibri"/>
              </a:rPr>
              <a:t>node pairs on the random walks</a:t>
            </a:r>
            <a:endParaRPr sz="2000" b="1">
              <a:solidFill>
                <a:srgbClr val="CC4125"/>
              </a:solidFill>
              <a:latin typeface="Calibri"/>
              <a:ea typeface="Calibri"/>
              <a:cs typeface="Calibri"/>
              <a:sym typeface="Calibri"/>
            </a:endParaRPr>
          </a:p>
        </p:txBody>
      </p:sp>
      <p:pic>
        <p:nvPicPr>
          <p:cNvPr id="107" name="Google Shape;107;p17"/>
          <p:cNvPicPr preferRelativeResize="0"/>
          <p:nvPr/>
        </p:nvPicPr>
        <p:blipFill>
          <a:blip r:embed="rId4">
            <a:alphaModFix/>
          </a:blip>
          <a:stretch>
            <a:fillRect/>
          </a:stretch>
        </p:blipFill>
        <p:spPr>
          <a:xfrm>
            <a:off x="6611775" y="1979550"/>
            <a:ext cx="2157600" cy="2238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8"/>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14" name="Google Shape;11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6</a:t>
            </a:fld>
            <a:endParaRPr/>
          </a:p>
        </p:txBody>
      </p:sp>
      <p:sp>
        <p:nvSpPr>
          <p:cNvPr id="115" name="Google Shape;115;p18"/>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Feature Learning as Optimization</a:t>
            </a:r>
            <a:endParaRPr sz="3000" b="1">
              <a:solidFill>
                <a:schemeClr val="lt1"/>
              </a:solidFill>
              <a:latin typeface="Calibri"/>
              <a:ea typeface="Calibri"/>
              <a:cs typeface="Calibri"/>
              <a:sym typeface="Calibri"/>
            </a:endParaRPr>
          </a:p>
        </p:txBody>
      </p:sp>
      <p:sp>
        <p:nvSpPr>
          <p:cNvPr id="116" name="Google Shape;116;p18"/>
          <p:cNvSpPr txBox="1"/>
          <p:nvPr/>
        </p:nvSpPr>
        <p:spPr>
          <a:xfrm>
            <a:off x="464100" y="1143925"/>
            <a:ext cx="8397600" cy="10260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Log-likelihood objective:</a:t>
            </a:r>
            <a:endParaRPr sz="2000">
              <a:solidFill>
                <a:schemeClr val="dk1"/>
              </a:solidFill>
              <a:latin typeface="Calibri"/>
              <a:ea typeface="Calibri"/>
              <a:cs typeface="Calibri"/>
              <a:sym typeface="Calibri"/>
            </a:endParaRPr>
          </a:p>
          <a:p>
            <a:pPr marL="1371600" lvl="1" indent="-355600" algn="l" rtl="0">
              <a:lnSpc>
                <a:spcPct val="150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         is the neighborhood of node u by random walk strategy R</a:t>
            </a:r>
            <a:endParaRPr sz="2000">
              <a:solidFill>
                <a:schemeClr val="dk1"/>
              </a:solidFill>
              <a:latin typeface="Calibri"/>
              <a:ea typeface="Calibri"/>
              <a:cs typeface="Calibri"/>
              <a:sym typeface="Calibri"/>
            </a:endParaRPr>
          </a:p>
        </p:txBody>
      </p:sp>
      <p:pic>
        <p:nvPicPr>
          <p:cNvPr id="117" name="Google Shape;117;p18"/>
          <p:cNvPicPr preferRelativeResize="0"/>
          <p:nvPr/>
        </p:nvPicPr>
        <p:blipFill rotWithShape="1">
          <a:blip r:embed="rId4">
            <a:alphaModFix/>
          </a:blip>
          <a:srcRect b="7595"/>
          <a:stretch/>
        </p:blipFill>
        <p:spPr>
          <a:xfrm>
            <a:off x="3606400" y="1029600"/>
            <a:ext cx="2825524" cy="712100"/>
          </a:xfrm>
          <a:prstGeom prst="rect">
            <a:avLst/>
          </a:prstGeom>
          <a:noFill/>
          <a:ln>
            <a:noFill/>
          </a:ln>
        </p:spPr>
      </p:pic>
      <p:pic>
        <p:nvPicPr>
          <p:cNvPr id="118" name="Google Shape;118;p18"/>
          <p:cNvPicPr preferRelativeResize="0"/>
          <p:nvPr/>
        </p:nvPicPr>
        <p:blipFill>
          <a:blip r:embed="rId5">
            <a:alphaModFix/>
          </a:blip>
          <a:stretch>
            <a:fillRect/>
          </a:stretch>
        </p:blipFill>
        <p:spPr>
          <a:xfrm>
            <a:off x="1731925" y="1703625"/>
            <a:ext cx="647900" cy="314950"/>
          </a:xfrm>
          <a:prstGeom prst="rect">
            <a:avLst/>
          </a:prstGeom>
          <a:noFill/>
          <a:ln>
            <a:noFill/>
          </a:ln>
        </p:spPr>
      </p:pic>
      <p:sp>
        <p:nvSpPr>
          <p:cNvPr id="119" name="Google Shape;119;p18"/>
          <p:cNvSpPr txBox="1"/>
          <p:nvPr/>
        </p:nvSpPr>
        <p:spPr>
          <a:xfrm>
            <a:off x="464100" y="2171400"/>
            <a:ext cx="8397600" cy="1511400"/>
          </a:xfrm>
          <a:prstGeom prst="rect">
            <a:avLst/>
          </a:prstGeom>
          <a:noFill/>
          <a:ln>
            <a:noFill/>
          </a:ln>
        </p:spPr>
        <p:txBody>
          <a:bodyPr spcFirstLastPara="1" wrap="square" lIns="91425" tIns="91425" rIns="91425" bIns="91425" anchor="t" anchorCtr="0">
            <a:normAutofit/>
          </a:bodyPr>
          <a:lstStyle/>
          <a:p>
            <a:pPr marL="457200" lvl="0" indent="-355600" algn="l" rtl="0">
              <a:lnSpc>
                <a:spcPct val="200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Equivalently, our loss function</a:t>
            </a:r>
            <a:endParaRPr sz="2000">
              <a:solidFill>
                <a:schemeClr val="dk1"/>
              </a:solidFill>
              <a:latin typeface="Calibri"/>
              <a:ea typeface="Calibri"/>
              <a:cs typeface="Calibri"/>
              <a:sym typeface="Calibri"/>
            </a:endParaRPr>
          </a:p>
          <a:p>
            <a:pPr marL="1371600" lvl="1" indent="-355600" algn="l" rtl="0">
              <a:lnSpc>
                <a:spcPct val="200000"/>
              </a:lnSpc>
              <a:spcBef>
                <a:spcPts val="1000"/>
              </a:spcBef>
              <a:spcAft>
                <a:spcPts val="1000"/>
              </a:spcAft>
              <a:buClr>
                <a:schemeClr val="dk1"/>
              </a:buClr>
              <a:buSzPts val="2000"/>
              <a:buFont typeface="Calibri"/>
              <a:buChar char="○"/>
            </a:pPr>
            <a:r>
              <a:rPr lang="zh-TW" sz="2000">
                <a:solidFill>
                  <a:schemeClr val="dk1"/>
                </a:solidFill>
                <a:latin typeface="Calibri"/>
                <a:ea typeface="Calibri"/>
                <a:cs typeface="Calibri"/>
                <a:sym typeface="Calibri"/>
              </a:rPr>
              <a:t>where</a:t>
            </a:r>
            <a:endParaRPr sz="2000">
              <a:solidFill>
                <a:schemeClr val="dk1"/>
              </a:solidFill>
              <a:latin typeface="Calibri"/>
              <a:ea typeface="Calibri"/>
              <a:cs typeface="Calibri"/>
              <a:sym typeface="Calibri"/>
            </a:endParaRPr>
          </a:p>
        </p:txBody>
      </p:sp>
      <p:pic>
        <p:nvPicPr>
          <p:cNvPr id="120" name="Google Shape;120;p18"/>
          <p:cNvPicPr preferRelativeResize="0"/>
          <p:nvPr/>
        </p:nvPicPr>
        <p:blipFill>
          <a:blip r:embed="rId6">
            <a:alphaModFix/>
          </a:blip>
          <a:stretch>
            <a:fillRect/>
          </a:stretch>
        </p:blipFill>
        <p:spPr>
          <a:xfrm>
            <a:off x="4222175" y="2171400"/>
            <a:ext cx="2893886" cy="646500"/>
          </a:xfrm>
          <a:prstGeom prst="rect">
            <a:avLst/>
          </a:prstGeom>
          <a:noFill/>
          <a:ln>
            <a:noFill/>
          </a:ln>
        </p:spPr>
      </p:pic>
      <p:pic>
        <p:nvPicPr>
          <p:cNvPr id="121" name="Google Shape;121;p18"/>
          <p:cNvPicPr preferRelativeResize="0"/>
          <p:nvPr/>
        </p:nvPicPr>
        <p:blipFill>
          <a:blip r:embed="rId7">
            <a:alphaModFix/>
          </a:blip>
          <a:stretch>
            <a:fillRect/>
          </a:stretch>
        </p:blipFill>
        <p:spPr>
          <a:xfrm>
            <a:off x="2673725" y="2817900"/>
            <a:ext cx="2778349" cy="767700"/>
          </a:xfrm>
          <a:prstGeom prst="rect">
            <a:avLst/>
          </a:prstGeom>
          <a:noFill/>
          <a:ln>
            <a:noFill/>
          </a:ln>
        </p:spPr>
      </p:pic>
      <p:sp>
        <p:nvSpPr>
          <p:cNvPr id="122" name="Google Shape;122;p18"/>
          <p:cNvSpPr txBox="1"/>
          <p:nvPr/>
        </p:nvSpPr>
        <p:spPr>
          <a:xfrm>
            <a:off x="464100" y="3606600"/>
            <a:ext cx="8397600" cy="1450200"/>
          </a:xfrm>
          <a:prstGeom prst="rect">
            <a:avLst/>
          </a:prstGeom>
          <a:noFill/>
          <a:ln>
            <a:noFill/>
          </a:ln>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Clr>
                <a:schemeClr val="dk1"/>
              </a:buClr>
              <a:buSzPts val="2000"/>
              <a:buFont typeface="Calibri"/>
              <a:buAutoNum type="arabicPeriod"/>
            </a:pPr>
            <a:r>
              <a:rPr lang="zh-TW" sz="2000" b="1">
                <a:solidFill>
                  <a:schemeClr val="dk1"/>
                </a:solidFill>
                <a:latin typeface="Calibri"/>
                <a:ea typeface="Calibri"/>
                <a:cs typeface="Calibri"/>
                <a:sym typeface="Calibri"/>
              </a:rPr>
              <a:t>Run short fixed-length random walks starting from each node u</a:t>
            </a:r>
            <a:endParaRPr sz="2000" b="1">
              <a:solidFill>
                <a:schemeClr val="dk1"/>
              </a:solidFill>
              <a:latin typeface="Calibri"/>
              <a:ea typeface="Calibri"/>
              <a:cs typeface="Calibri"/>
              <a:sym typeface="Calibri"/>
            </a:endParaRPr>
          </a:p>
          <a:p>
            <a:pPr marL="457200" lvl="0" indent="-355600" algn="l" rtl="0">
              <a:lnSpc>
                <a:spcPct val="100000"/>
              </a:lnSpc>
              <a:spcBef>
                <a:spcPts val="1000"/>
              </a:spcBef>
              <a:spcAft>
                <a:spcPts val="0"/>
              </a:spcAft>
              <a:buClr>
                <a:schemeClr val="dk1"/>
              </a:buClr>
              <a:buSzPts val="2000"/>
              <a:buFont typeface="Calibri"/>
              <a:buAutoNum type="arabicPeriod"/>
            </a:pPr>
            <a:r>
              <a:rPr lang="zh-TW" sz="2000" b="1">
                <a:solidFill>
                  <a:schemeClr val="dk1"/>
                </a:solidFill>
                <a:latin typeface="Calibri"/>
                <a:ea typeface="Calibri"/>
                <a:cs typeface="Calibri"/>
                <a:sym typeface="Calibri"/>
              </a:rPr>
              <a:t>For each node u, collect the visited node set</a:t>
            </a:r>
            <a:endParaRPr sz="2000" b="1">
              <a:solidFill>
                <a:schemeClr val="dk1"/>
              </a:solidFill>
              <a:latin typeface="Calibri"/>
              <a:ea typeface="Calibri"/>
              <a:cs typeface="Calibri"/>
              <a:sym typeface="Calibri"/>
            </a:endParaRPr>
          </a:p>
          <a:p>
            <a:pPr marL="457200" lvl="0" indent="-355600" algn="l" rtl="0">
              <a:lnSpc>
                <a:spcPct val="100000"/>
              </a:lnSpc>
              <a:spcBef>
                <a:spcPts val="1000"/>
              </a:spcBef>
              <a:spcAft>
                <a:spcPts val="1000"/>
              </a:spcAft>
              <a:buClr>
                <a:schemeClr val="dk1"/>
              </a:buClr>
              <a:buSzPts val="2000"/>
              <a:buFont typeface="Calibri"/>
              <a:buAutoNum type="arabicPeriod"/>
            </a:pPr>
            <a:r>
              <a:rPr lang="zh-TW" sz="2000" b="1">
                <a:solidFill>
                  <a:schemeClr val="dk1"/>
                </a:solidFill>
                <a:latin typeface="Calibri"/>
                <a:ea typeface="Calibri"/>
                <a:cs typeface="Calibri"/>
                <a:sym typeface="Calibri"/>
              </a:rPr>
              <a:t>Find embeddings        that minimizes L</a:t>
            </a:r>
            <a:endParaRPr sz="2000" b="1">
              <a:solidFill>
                <a:schemeClr val="dk1"/>
              </a:solidFill>
              <a:latin typeface="Calibri"/>
              <a:ea typeface="Calibri"/>
              <a:cs typeface="Calibri"/>
              <a:sym typeface="Calibri"/>
            </a:endParaRPr>
          </a:p>
        </p:txBody>
      </p:sp>
      <p:pic>
        <p:nvPicPr>
          <p:cNvPr id="123" name="Google Shape;123;p18"/>
          <p:cNvPicPr preferRelativeResize="0"/>
          <p:nvPr/>
        </p:nvPicPr>
        <p:blipFill>
          <a:blip r:embed="rId8">
            <a:alphaModFix/>
          </a:blip>
          <a:stretch>
            <a:fillRect/>
          </a:stretch>
        </p:blipFill>
        <p:spPr>
          <a:xfrm>
            <a:off x="2873300" y="4586100"/>
            <a:ext cx="352003" cy="314950"/>
          </a:xfrm>
          <a:prstGeom prst="rect">
            <a:avLst/>
          </a:prstGeom>
          <a:noFill/>
          <a:ln>
            <a:noFill/>
          </a:ln>
        </p:spPr>
      </p:pic>
      <p:pic>
        <p:nvPicPr>
          <p:cNvPr id="124" name="Google Shape;124;p18"/>
          <p:cNvPicPr preferRelativeResize="0"/>
          <p:nvPr/>
        </p:nvPicPr>
        <p:blipFill>
          <a:blip r:embed="rId9">
            <a:alphaModFix/>
          </a:blip>
          <a:stretch>
            <a:fillRect/>
          </a:stretch>
        </p:blipFill>
        <p:spPr>
          <a:xfrm>
            <a:off x="5765400" y="4112500"/>
            <a:ext cx="760364" cy="39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31" name="Google Shape;13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7</a:t>
            </a:fld>
            <a:endParaRPr/>
          </a:p>
        </p:txBody>
      </p:sp>
      <p:sp>
        <p:nvSpPr>
          <p:cNvPr id="132" name="Google Shape;132;p19"/>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Negative Sampling in Optimzation</a:t>
            </a:r>
            <a:endParaRPr sz="3000" b="1">
              <a:solidFill>
                <a:schemeClr val="lt1"/>
              </a:solidFill>
              <a:latin typeface="Calibri"/>
              <a:ea typeface="Calibri"/>
              <a:cs typeface="Calibri"/>
              <a:sym typeface="Calibri"/>
            </a:endParaRPr>
          </a:p>
        </p:txBody>
      </p:sp>
      <p:sp>
        <p:nvSpPr>
          <p:cNvPr id="133" name="Google Shape;133;p19"/>
          <p:cNvSpPr txBox="1"/>
          <p:nvPr/>
        </p:nvSpPr>
        <p:spPr>
          <a:xfrm>
            <a:off x="464100" y="1143925"/>
            <a:ext cx="8397600" cy="11571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Problem: </a:t>
            </a:r>
            <a:r>
              <a:rPr lang="zh-TW" sz="2000">
                <a:solidFill>
                  <a:schemeClr val="dk1"/>
                </a:solidFill>
                <a:latin typeface="Calibri"/>
                <a:ea typeface="Calibri"/>
                <a:cs typeface="Calibri"/>
                <a:sym typeface="Calibri"/>
              </a:rPr>
              <a:t>Expensive in summing over nodes (                 )</a:t>
            </a:r>
            <a:endParaRPr sz="2000">
              <a:solidFill>
                <a:srgbClr val="1155CC"/>
              </a:solidFill>
              <a:latin typeface="Calibri"/>
              <a:ea typeface="Calibri"/>
              <a:cs typeface="Calibri"/>
              <a:sym typeface="Calibri"/>
            </a:endParaRPr>
          </a:p>
        </p:txBody>
      </p:sp>
      <p:pic>
        <p:nvPicPr>
          <p:cNvPr id="134" name="Google Shape;134;p19"/>
          <p:cNvPicPr preferRelativeResize="0"/>
          <p:nvPr/>
        </p:nvPicPr>
        <p:blipFill>
          <a:blip r:embed="rId4">
            <a:alphaModFix/>
          </a:blip>
          <a:stretch>
            <a:fillRect/>
          </a:stretch>
        </p:blipFill>
        <p:spPr>
          <a:xfrm>
            <a:off x="5633075" y="1204175"/>
            <a:ext cx="1005867" cy="393600"/>
          </a:xfrm>
          <a:prstGeom prst="rect">
            <a:avLst/>
          </a:prstGeom>
          <a:noFill/>
          <a:ln>
            <a:noFill/>
          </a:ln>
        </p:spPr>
      </p:pic>
      <p:pic>
        <p:nvPicPr>
          <p:cNvPr id="135" name="Google Shape;135;p19"/>
          <p:cNvPicPr preferRelativeResize="0"/>
          <p:nvPr/>
        </p:nvPicPr>
        <p:blipFill>
          <a:blip r:embed="rId5">
            <a:alphaModFix/>
          </a:blip>
          <a:stretch>
            <a:fillRect/>
          </a:stretch>
        </p:blipFill>
        <p:spPr>
          <a:xfrm>
            <a:off x="2300500" y="1645699"/>
            <a:ext cx="4110076" cy="1024450"/>
          </a:xfrm>
          <a:prstGeom prst="rect">
            <a:avLst/>
          </a:prstGeom>
          <a:noFill/>
          <a:ln>
            <a:noFill/>
          </a:ln>
        </p:spPr>
      </p:pic>
      <p:cxnSp>
        <p:nvCxnSpPr>
          <p:cNvPr id="136" name="Google Shape;136;p19"/>
          <p:cNvCxnSpPr/>
          <p:nvPr/>
        </p:nvCxnSpPr>
        <p:spPr>
          <a:xfrm rot="10800000" flipH="1">
            <a:off x="2854625" y="2557550"/>
            <a:ext cx="361500" cy="2100"/>
          </a:xfrm>
          <a:prstGeom prst="straightConnector1">
            <a:avLst/>
          </a:prstGeom>
          <a:noFill/>
          <a:ln w="28575" cap="flat" cmpd="sng">
            <a:solidFill>
              <a:srgbClr val="FF0000"/>
            </a:solidFill>
            <a:prstDash val="solid"/>
            <a:round/>
            <a:headEnd type="none" w="med" len="med"/>
            <a:tailEnd type="none" w="med" len="med"/>
          </a:ln>
        </p:spPr>
      </p:cxnSp>
      <p:cxnSp>
        <p:nvCxnSpPr>
          <p:cNvPr id="137" name="Google Shape;137;p19"/>
          <p:cNvCxnSpPr/>
          <p:nvPr/>
        </p:nvCxnSpPr>
        <p:spPr>
          <a:xfrm rot="10800000" flipH="1">
            <a:off x="4643625" y="2493400"/>
            <a:ext cx="456600" cy="2400"/>
          </a:xfrm>
          <a:prstGeom prst="straightConnector1">
            <a:avLst/>
          </a:prstGeom>
          <a:noFill/>
          <a:ln w="28575" cap="flat" cmpd="sng">
            <a:solidFill>
              <a:srgbClr val="FF0000"/>
            </a:solidFill>
            <a:prstDash val="solid"/>
            <a:round/>
            <a:headEnd type="none" w="med" len="med"/>
            <a:tailEnd type="none" w="med" len="med"/>
          </a:ln>
        </p:spPr>
      </p:cxnSp>
      <p:sp>
        <p:nvSpPr>
          <p:cNvPr id="138" name="Google Shape;138;p19"/>
          <p:cNvSpPr txBox="1"/>
          <p:nvPr/>
        </p:nvSpPr>
        <p:spPr>
          <a:xfrm>
            <a:off x="464100" y="2628150"/>
            <a:ext cx="8397600" cy="5835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Solution: </a:t>
            </a:r>
            <a:r>
              <a:rPr lang="zh-TW" sz="2000">
                <a:solidFill>
                  <a:schemeClr val="dk1"/>
                </a:solidFill>
                <a:latin typeface="Calibri"/>
                <a:ea typeface="Calibri"/>
                <a:cs typeface="Calibri"/>
                <a:sym typeface="Calibri"/>
              </a:rPr>
              <a:t>Negative Sampling (Softmax → Sigmoid)</a:t>
            </a:r>
            <a:endParaRPr sz="2000">
              <a:solidFill>
                <a:srgbClr val="1155CC"/>
              </a:solidFill>
              <a:latin typeface="Calibri"/>
              <a:ea typeface="Calibri"/>
              <a:cs typeface="Calibri"/>
              <a:sym typeface="Calibri"/>
            </a:endParaRPr>
          </a:p>
        </p:txBody>
      </p:sp>
      <p:pic>
        <p:nvPicPr>
          <p:cNvPr id="139" name="Google Shape;139;p19"/>
          <p:cNvPicPr preferRelativeResize="0"/>
          <p:nvPr/>
        </p:nvPicPr>
        <p:blipFill>
          <a:blip r:embed="rId6">
            <a:alphaModFix/>
          </a:blip>
          <a:stretch>
            <a:fillRect/>
          </a:stretch>
        </p:blipFill>
        <p:spPr>
          <a:xfrm>
            <a:off x="806200" y="3166625"/>
            <a:ext cx="2267275" cy="783550"/>
          </a:xfrm>
          <a:prstGeom prst="rect">
            <a:avLst/>
          </a:prstGeom>
          <a:noFill/>
          <a:ln>
            <a:noFill/>
          </a:ln>
        </p:spPr>
      </p:pic>
      <p:pic>
        <p:nvPicPr>
          <p:cNvPr id="140" name="Google Shape;140;p19"/>
          <p:cNvPicPr preferRelativeResize="0"/>
          <p:nvPr/>
        </p:nvPicPr>
        <p:blipFill>
          <a:blip r:embed="rId7">
            <a:alphaModFix/>
          </a:blip>
          <a:stretch>
            <a:fillRect/>
          </a:stretch>
        </p:blipFill>
        <p:spPr>
          <a:xfrm>
            <a:off x="3164600" y="3211537"/>
            <a:ext cx="5307854" cy="693725"/>
          </a:xfrm>
          <a:prstGeom prst="rect">
            <a:avLst/>
          </a:prstGeom>
          <a:noFill/>
          <a:ln>
            <a:noFill/>
          </a:ln>
        </p:spPr>
      </p:pic>
      <p:sp>
        <p:nvSpPr>
          <p:cNvPr id="141" name="Google Shape;141;p19"/>
          <p:cNvSpPr txBox="1"/>
          <p:nvPr/>
        </p:nvSpPr>
        <p:spPr>
          <a:xfrm>
            <a:off x="7573800" y="2557550"/>
            <a:ext cx="12399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500" b="1">
                <a:solidFill>
                  <a:srgbClr val="1155CC"/>
                </a:solidFill>
                <a:latin typeface="Calibri"/>
                <a:ea typeface="Calibri"/>
                <a:cs typeface="Calibri"/>
                <a:sym typeface="Calibri"/>
              </a:rPr>
              <a:t>random distribution over nodes</a:t>
            </a:r>
            <a:endParaRPr sz="1500" b="1">
              <a:solidFill>
                <a:srgbClr val="1155CC"/>
              </a:solidFill>
              <a:latin typeface="Calibri"/>
              <a:ea typeface="Calibri"/>
              <a:cs typeface="Calibri"/>
              <a:sym typeface="Calibri"/>
            </a:endParaRPr>
          </a:p>
        </p:txBody>
      </p:sp>
      <p:sp>
        <p:nvSpPr>
          <p:cNvPr id="142" name="Google Shape;142;p19"/>
          <p:cNvSpPr txBox="1"/>
          <p:nvPr/>
        </p:nvSpPr>
        <p:spPr>
          <a:xfrm>
            <a:off x="464100" y="4101788"/>
            <a:ext cx="8397600" cy="5835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Higher k gives more robust estimates. In practice k = 5-20.</a:t>
            </a:r>
            <a:endParaRPr sz="2000">
              <a:solidFill>
                <a:srgbClr val="1155C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20"/>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49" name="Google Shape;14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8</a:t>
            </a:fld>
            <a:endParaRPr/>
          </a:p>
        </p:txBody>
      </p:sp>
      <p:sp>
        <p:nvSpPr>
          <p:cNvPr id="150" name="Google Shape;150;p20"/>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Stochastic Gradient Descent</a:t>
            </a:r>
            <a:endParaRPr sz="3000" b="1">
              <a:solidFill>
                <a:schemeClr val="lt1"/>
              </a:solidFill>
              <a:latin typeface="Calibri"/>
              <a:ea typeface="Calibri"/>
              <a:cs typeface="Calibri"/>
              <a:sym typeface="Calibri"/>
            </a:endParaRPr>
          </a:p>
        </p:txBody>
      </p:sp>
      <p:sp>
        <p:nvSpPr>
          <p:cNvPr id="151" name="Google Shape;151;p20"/>
          <p:cNvSpPr txBox="1"/>
          <p:nvPr/>
        </p:nvSpPr>
        <p:spPr>
          <a:xfrm>
            <a:off x="464100" y="1143925"/>
            <a:ext cx="8397600" cy="1238700"/>
          </a:xfrm>
          <a:prstGeom prst="rect">
            <a:avLst/>
          </a:prstGeom>
          <a:noFill/>
          <a:ln>
            <a:noFill/>
          </a:ln>
        </p:spPr>
        <p:txBody>
          <a:bodyPr spcFirstLastPara="1" wrap="square" lIns="91425" tIns="91425" rIns="91425" bIns="91425" anchor="t" anchorCtr="0">
            <a:normAutofit/>
          </a:bodyPr>
          <a:lstStyle/>
          <a:p>
            <a:pPr marL="457200" lvl="0" indent="-355600" algn="l" rtl="0">
              <a:lnSpc>
                <a:spcPct val="200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Goal: </a:t>
            </a:r>
            <a:r>
              <a:rPr lang="zh-TW" sz="2000">
                <a:solidFill>
                  <a:schemeClr val="dk1"/>
                </a:solidFill>
                <a:latin typeface="Calibri"/>
                <a:ea typeface="Calibri"/>
                <a:cs typeface="Calibri"/>
                <a:sym typeface="Calibri"/>
              </a:rPr>
              <a:t>Optimize</a:t>
            </a:r>
            <a:endParaRPr sz="2000">
              <a:solidFill>
                <a:schemeClr val="dk1"/>
              </a:solidFill>
              <a:latin typeface="Calibri"/>
              <a:ea typeface="Calibri"/>
              <a:cs typeface="Calibri"/>
              <a:sym typeface="Calibri"/>
            </a:endParaRPr>
          </a:p>
          <a:p>
            <a:pPr marL="457200" lvl="0" indent="-355600" algn="l" rtl="0">
              <a:lnSpc>
                <a:spcPct val="200000"/>
              </a:lnSpc>
              <a:spcBef>
                <a:spcPts val="0"/>
              </a:spcBef>
              <a:spcAft>
                <a:spcPts val="0"/>
              </a:spcAft>
              <a:buClr>
                <a:schemeClr val="dk1"/>
              </a:buClr>
              <a:buSzPts val="2000"/>
              <a:buFont typeface="Calibri"/>
              <a:buChar char="●"/>
            </a:pPr>
            <a:r>
              <a:rPr lang="zh-TW" sz="2000" b="1">
                <a:solidFill>
                  <a:srgbClr val="CC4125"/>
                </a:solidFill>
                <a:latin typeface="Calibri"/>
                <a:ea typeface="Calibri"/>
                <a:cs typeface="Calibri"/>
                <a:sym typeface="Calibri"/>
              </a:rPr>
              <a:t>(Stochastic) Gradient Descent</a:t>
            </a:r>
            <a:r>
              <a:rPr lang="zh-TW" sz="2000">
                <a:solidFill>
                  <a:schemeClr val="dk1"/>
                </a:solidFill>
                <a:latin typeface="Calibri"/>
                <a:ea typeface="Calibri"/>
                <a:cs typeface="Calibri"/>
                <a:sym typeface="Calibri"/>
              </a:rPr>
              <a:t>: a simple way to minimize L</a:t>
            </a:r>
            <a:endParaRPr sz="2000">
              <a:solidFill>
                <a:schemeClr val="dk1"/>
              </a:solidFill>
              <a:latin typeface="Calibri"/>
              <a:ea typeface="Calibri"/>
              <a:cs typeface="Calibri"/>
              <a:sym typeface="Calibri"/>
            </a:endParaRPr>
          </a:p>
        </p:txBody>
      </p:sp>
      <p:pic>
        <p:nvPicPr>
          <p:cNvPr id="152" name="Google Shape;152;p20"/>
          <p:cNvPicPr preferRelativeResize="0"/>
          <p:nvPr/>
        </p:nvPicPr>
        <p:blipFill>
          <a:blip r:embed="rId4">
            <a:alphaModFix/>
          </a:blip>
          <a:stretch>
            <a:fillRect/>
          </a:stretch>
        </p:blipFill>
        <p:spPr>
          <a:xfrm>
            <a:off x="2684075" y="1143925"/>
            <a:ext cx="2893886" cy="646500"/>
          </a:xfrm>
          <a:prstGeom prst="rect">
            <a:avLst/>
          </a:prstGeom>
          <a:noFill/>
          <a:ln>
            <a:noFill/>
          </a:ln>
        </p:spPr>
      </p:pic>
      <p:sp>
        <p:nvSpPr>
          <p:cNvPr id="153" name="Google Shape;153;p20"/>
          <p:cNvSpPr txBox="1"/>
          <p:nvPr/>
        </p:nvSpPr>
        <p:spPr>
          <a:xfrm>
            <a:off x="464100" y="2458825"/>
            <a:ext cx="8397600" cy="2455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zh-TW" sz="2200" b="1" dirty="0">
                <a:solidFill>
                  <a:schemeClr val="dk1"/>
                </a:solidFill>
                <a:latin typeface="Calibri"/>
                <a:ea typeface="Calibri"/>
                <a:cs typeface="Calibri"/>
                <a:sym typeface="Calibri"/>
              </a:rPr>
              <a:t>SGD Algorithm:</a:t>
            </a:r>
            <a:endParaRPr sz="2200" b="1" dirty="0">
              <a:solidFill>
                <a:schemeClr val="dk1"/>
              </a:solidFill>
              <a:latin typeface="Calibri"/>
              <a:ea typeface="Calibri"/>
              <a:cs typeface="Calibri"/>
              <a:sym typeface="Calibri"/>
            </a:endParaRPr>
          </a:p>
          <a:p>
            <a:pPr marL="457200" lvl="0" indent="-355600" algn="l" rtl="0">
              <a:lnSpc>
                <a:spcPct val="150000"/>
              </a:lnSpc>
              <a:spcBef>
                <a:spcPts val="120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Initialize        at some randomized value for all nodes </a:t>
            </a:r>
            <a:r>
              <a:rPr lang="zh-TW" sz="2000" i="1" dirty="0">
                <a:solidFill>
                  <a:schemeClr val="dk1"/>
                </a:solidFill>
                <a:latin typeface="Calibri"/>
                <a:ea typeface="Calibri"/>
                <a:cs typeface="Calibri"/>
                <a:sym typeface="Calibri"/>
              </a:rPr>
              <a:t>u.</a:t>
            </a:r>
            <a:endParaRPr sz="2000" i="1"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Iterative until L converges:</a:t>
            </a:r>
            <a:endParaRPr sz="2000" dirty="0">
              <a:solidFill>
                <a:schemeClr val="dk1"/>
              </a:solidFill>
              <a:latin typeface="Calibri"/>
              <a:ea typeface="Calibri"/>
              <a:cs typeface="Calibri"/>
              <a:sym typeface="Calibri"/>
            </a:endParaRPr>
          </a:p>
          <a:p>
            <a:pPr marL="1371600" lvl="1"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Sample a node </a:t>
            </a:r>
            <a:r>
              <a:rPr lang="zh-TW" sz="2000" i="1" dirty="0">
                <a:solidFill>
                  <a:schemeClr val="dk1"/>
                </a:solidFill>
                <a:latin typeface="Calibri"/>
                <a:ea typeface="Calibri"/>
                <a:cs typeface="Calibri"/>
                <a:sym typeface="Calibri"/>
              </a:rPr>
              <a:t>u</a:t>
            </a:r>
            <a:r>
              <a:rPr lang="zh-TW" sz="2000" dirty="0">
                <a:solidFill>
                  <a:schemeClr val="dk1"/>
                </a:solidFill>
                <a:latin typeface="Calibri"/>
                <a:ea typeface="Calibri"/>
                <a:cs typeface="Calibri"/>
                <a:sym typeface="Calibri"/>
              </a:rPr>
              <a:t>, for all </a:t>
            </a:r>
            <a:r>
              <a:rPr lang="zh-TW" sz="2000" i="1" dirty="0">
                <a:solidFill>
                  <a:schemeClr val="dk1"/>
                </a:solidFill>
                <a:latin typeface="Calibri"/>
                <a:ea typeface="Calibri"/>
                <a:cs typeface="Calibri"/>
                <a:sym typeface="Calibri"/>
              </a:rPr>
              <a:t>v</a:t>
            </a:r>
            <a:r>
              <a:rPr lang="zh-TW" sz="2000" dirty="0">
                <a:solidFill>
                  <a:schemeClr val="dk1"/>
                </a:solidFill>
                <a:latin typeface="Calibri"/>
                <a:ea typeface="Calibri"/>
                <a:cs typeface="Calibri"/>
                <a:sym typeface="Calibri"/>
              </a:rPr>
              <a:t> calculate the derivative</a:t>
            </a:r>
            <a:endParaRPr sz="2000" dirty="0">
              <a:solidFill>
                <a:schemeClr val="dk1"/>
              </a:solidFill>
              <a:latin typeface="Calibri"/>
              <a:ea typeface="Calibri"/>
              <a:cs typeface="Calibri"/>
              <a:sym typeface="Calibri"/>
            </a:endParaRPr>
          </a:p>
          <a:p>
            <a:pPr marL="1371600" lvl="1"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For all </a:t>
            </a:r>
            <a:r>
              <a:rPr lang="zh-TW" sz="2000" i="1" dirty="0">
                <a:solidFill>
                  <a:schemeClr val="dk1"/>
                </a:solidFill>
                <a:latin typeface="Calibri"/>
                <a:ea typeface="Calibri"/>
                <a:cs typeface="Calibri"/>
                <a:sym typeface="Calibri"/>
              </a:rPr>
              <a:t>v</a:t>
            </a:r>
            <a:r>
              <a:rPr lang="zh-TW" sz="2000" dirty="0">
                <a:solidFill>
                  <a:schemeClr val="dk1"/>
                </a:solidFill>
                <a:latin typeface="Calibri"/>
                <a:ea typeface="Calibri"/>
                <a:cs typeface="Calibri"/>
                <a:sym typeface="Calibri"/>
              </a:rPr>
              <a:t>, update:  </a:t>
            </a:r>
            <a:endParaRPr sz="2000" dirty="0">
              <a:solidFill>
                <a:schemeClr val="dk1"/>
              </a:solidFill>
              <a:latin typeface="Calibri"/>
              <a:ea typeface="Calibri"/>
              <a:cs typeface="Calibri"/>
              <a:sym typeface="Calibri"/>
            </a:endParaRPr>
          </a:p>
        </p:txBody>
      </p:sp>
      <p:pic>
        <p:nvPicPr>
          <p:cNvPr id="154" name="Google Shape;154;p20"/>
          <p:cNvPicPr preferRelativeResize="0"/>
          <p:nvPr/>
        </p:nvPicPr>
        <p:blipFill>
          <a:blip r:embed="rId5">
            <a:alphaModFix/>
          </a:blip>
          <a:stretch>
            <a:fillRect/>
          </a:stretch>
        </p:blipFill>
        <p:spPr>
          <a:xfrm>
            <a:off x="1934300" y="3031300"/>
            <a:ext cx="336700" cy="347925"/>
          </a:xfrm>
          <a:prstGeom prst="rect">
            <a:avLst/>
          </a:prstGeom>
          <a:noFill/>
          <a:ln>
            <a:noFill/>
          </a:ln>
        </p:spPr>
      </p:pic>
      <p:pic>
        <p:nvPicPr>
          <p:cNvPr id="155" name="Google Shape;155;p20"/>
          <p:cNvPicPr preferRelativeResize="0"/>
          <p:nvPr/>
        </p:nvPicPr>
        <p:blipFill>
          <a:blip r:embed="rId6">
            <a:alphaModFix/>
          </a:blip>
          <a:stretch>
            <a:fillRect/>
          </a:stretch>
        </p:blipFill>
        <p:spPr>
          <a:xfrm>
            <a:off x="7025100" y="3731322"/>
            <a:ext cx="548700" cy="633115"/>
          </a:xfrm>
          <a:prstGeom prst="rect">
            <a:avLst/>
          </a:prstGeom>
          <a:noFill/>
          <a:ln>
            <a:noFill/>
          </a:ln>
        </p:spPr>
      </p:pic>
      <p:pic>
        <p:nvPicPr>
          <p:cNvPr id="156" name="Google Shape;156;p20"/>
          <p:cNvPicPr preferRelativeResize="0"/>
          <p:nvPr/>
        </p:nvPicPr>
        <p:blipFill>
          <a:blip r:embed="rId7">
            <a:alphaModFix/>
          </a:blip>
          <a:stretch>
            <a:fillRect/>
          </a:stretch>
        </p:blipFill>
        <p:spPr>
          <a:xfrm>
            <a:off x="3793711" y="4389925"/>
            <a:ext cx="1784250" cy="63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1"/>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63" name="Google Shape;16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9</a:t>
            </a:fld>
            <a:endParaRPr/>
          </a:p>
        </p:txBody>
      </p:sp>
      <p:sp>
        <p:nvSpPr>
          <p:cNvPr id="164" name="Google Shape;164;p21"/>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How should we randomly walk?</a:t>
            </a:r>
            <a:endParaRPr sz="3000" b="1">
              <a:solidFill>
                <a:schemeClr val="lt1"/>
              </a:solidFill>
              <a:latin typeface="Calibri"/>
              <a:ea typeface="Calibri"/>
              <a:cs typeface="Calibri"/>
              <a:sym typeface="Calibri"/>
            </a:endParaRPr>
          </a:p>
        </p:txBody>
      </p:sp>
      <p:sp>
        <p:nvSpPr>
          <p:cNvPr id="165" name="Google Shape;165;p21"/>
          <p:cNvSpPr txBox="1"/>
          <p:nvPr/>
        </p:nvSpPr>
        <p:spPr>
          <a:xfrm>
            <a:off x="464100" y="991525"/>
            <a:ext cx="8008500" cy="36903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rgbClr val="CC4125"/>
              </a:buClr>
              <a:buSzPts val="2000"/>
              <a:buFont typeface="Calibri"/>
              <a:buChar char="●"/>
            </a:pPr>
            <a:r>
              <a:rPr lang="zh-TW" sz="2000" b="1">
                <a:solidFill>
                  <a:srgbClr val="CC4125"/>
                </a:solidFill>
                <a:latin typeface="Calibri"/>
                <a:ea typeface="Calibri"/>
                <a:cs typeface="Calibri"/>
                <a:sym typeface="Calibri"/>
              </a:rPr>
              <a:t>What strategies should we use to run the random walks?</a:t>
            </a:r>
            <a:endParaRPr sz="2000" b="1">
              <a:solidFill>
                <a:srgbClr val="CC4125"/>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Simplest idea:</a:t>
            </a:r>
            <a:r>
              <a:rPr lang="zh-TW" sz="2000">
                <a:solidFill>
                  <a:schemeClr val="dk1"/>
                </a:solidFill>
                <a:latin typeface="Calibri"/>
                <a:ea typeface="Calibri"/>
                <a:cs typeface="Calibri"/>
                <a:sym typeface="Calibri"/>
              </a:rPr>
              <a:t> Just run fixed-length, unbiased random walks starting from each node (i.e., </a:t>
            </a:r>
            <a:r>
              <a:rPr lang="zh-TW" sz="2000" u="sng">
                <a:solidFill>
                  <a:schemeClr val="hlink"/>
                </a:solidFill>
                <a:latin typeface="Calibri"/>
                <a:ea typeface="Calibri"/>
                <a:cs typeface="Calibri"/>
                <a:sym typeface="Calibri"/>
                <a:hlinkClick r:id="rId4"/>
              </a:rPr>
              <a:t>DeepWalk from Perozzi et al., 2013</a:t>
            </a:r>
            <a:r>
              <a:rPr lang="zh-TW"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Issue:</a:t>
            </a:r>
            <a:r>
              <a:rPr lang="zh-TW" sz="2000">
                <a:solidFill>
                  <a:schemeClr val="dk1"/>
                </a:solidFill>
                <a:latin typeface="Calibri"/>
                <a:ea typeface="Calibri"/>
                <a:cs typeface="Calibri"/>
                <a:sym typeface="Calibri"/>
              </a:rPr>
              <a:t> Not rich enough to embed nodes from same network community as well as nodes with similar structural roles</a:t>
            </a:r>
            <a:endParaRPr sz="2000">
              <a:solidFill>
                <a:schemeClr val="dk1"/>
              </a:solidFill>
              <a:latin typeface="Calibri"/>
              <a:ea typeface="Calibri"/>
              <a:cs typeface="Calibri"/>
              <a:sym typeface="Calibri"/>
            </a:endParaRPr>
          </a:p>
        </p:txBody>
      </p:sp>
      <p:pic>
        <p:nvPicPr>
          <p:cNvPr id="166" name="Google Shape;166;p21"/>
          <p:cNvPicPr preferRelativeResize="0"/>
          <p:nvPr/>
        </p:nvPicPr>
        <p:blipFill>
          <a:blip r:embed="rId5">
            <a:alphaModFix/>
          </a:blip>
          <a:stretch>
            <a:fillRect/>
          </a:stretch>
        </p:blipFill>
        <p:spPr>
          <a:xfrm>
            <a:off x="1201900" y="3240425"/>
            <a:ext cx="1750475" cy="1816400"/>
          </a:xfrm>
          <a:prstGeom prst="rect">
            <a:avLst/>
          </a:prstGeom>
          <a:noFill/>
          <a:ln>
            <a:noFill/>
          </a:ln>
        </p:spPr>
      </p:pic>
      <p:pic>
        <p:nvPicPr>
          <p:cNvPr id="167" name="Google Shape;167;p21"/>
          <p:cNvPicPr preferRelativeResize="0"/>
          <p:nvPr/>
        </p:nvPicPr>
        <p:blipFill>
          <a:blip r:embed="rId6">
            <a:alphaModFix/>
          </a:blip>
          <a:stretch>
            <a:fillRect/>
          </a:stretch>
        </p:blipFill>
        <p:spPr>
          <a:xfrm>
            <a:off x="3595346" y="3570050"/>
            <a:ext cx="4358178" cy="11571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1205</Words>
  <Application>Microsoft Office PowerPoint</Application>
  <PresentationFormat>全屏显示(16:9)</PresentationFormat>
  <Paragraphs>109</Paragraphs>
  <Slides>15</Slides>
  <Notes>15</Notes>
  <HiddenSlides>1</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Arial</vt:lpstr>
      <vt:lpstr>Times New Roman</vt:lpstr>
      <vt:lpstr>Calibri</vt:lpstr>
      <vt:lpstr>Cambria Math</vt:lpstr>
      <vt:lpstr>Simple Light</vt:lpstr>
      <vt:lpstr>3-2. Random Walk Approaches for Node Embeddings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 Random Walk Approaches for Node Embeddings</dc:title>
  <cp:lastModifiedBy>戒酒的李白</cp:lastModifiedBy>
  <cp:revision>3</cp:revision>
  <dcterms:modified xsi:type="dcterms:W3CDTF">2024-03-03T11:10:40Z</dcterms:modified>
</cp:coreProperties>
</file>