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4142" autoAdjust="0"/>
  </p:normalViewPr>
  <p:slideViewPr>
    <p:cSldViewPr snapToGrid="0">
      <p:cViewPr varScale="1">
        <p:scale>
          <a:sx n="111" d="100"/>
          <a:sy n="111" d="100"/>
        </p:scale>
        <p:origin x="1080" y="11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68026b8681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68026b8681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168026b8681_0_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168026b8681_0_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168026b8681_0_1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168026b8681_0_1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168026b8681_0_8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168026b8681_0_8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168026b8681_0_9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168026b8681_0_9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b="0" i="0" dirty="0">
                <a:solidFill>
                  <a:srgbClr val="ECECEC"/>
                </a:solidFill>
                <a:effectLst/>
                <a:latin typeface="Söhne"/>
              </a:rPr>
              <a:t>ENC(u)"</a:t>
            </a:r>
            <a:r>
              <a:rPr lang="zh-CN" altLang="en-US" b="0" i="0" dirty="0">
                <a:solidFill>
                  <a:srgbClr val="ECECEC"/>
                </a:solidFill>
                <a:effectLst/>
                <a:latin typeface="Söhne"/>
              </a:rPr>
              <a:t>指的是节点</a:t>
            </a:r>
            <a:r>
              <a:rPr lang="en-US" altLang="zh-CN" b="0" i="1" dirty="0">
                <a:solidFill>
                  <a:srgbClr val="ECECEC"/>
                </a:solidFill>
                <a:effectLst/>
                <a:latin typeface="KaTeX_Math"/>
              </a:rPr>
              <a:t>u</a:t>
            </a:r>
            <a:r>
              <a:rPr lang="zh-CN" altLang="en-US" b="0" i="0" dirty="0">
                <a:solidFill>
                  <a:srgbClr val="ECECEC"/>
                </a:solidFill>
                <a:effectLst/>
                <a:latin typeface="Söhne"/>
              </a:rPr>
              <a:t>的嵌入编码函数（</a:t>
            </a:r>
            <a:r>
              <a:rPr lang="en-US" altLang="zh-CN" b="0" i="0" dirty="0">
                <a:solidFill>
                  <a:srgbClr val="ECECEC"/>
                </a:solidFill>
                <a:effectLst/>
                <a:latin typeface="Söhne"/>
              </a:rPr>
              <a:t>embedding encoding function</a:t>
            </a:r>
            <a:r>
              <a:rPr lang="zh-CN" altLang="en-US" b="0" i="0" dirty="0">
                <a:solidFill>
                  <a:srgbClr val="ECECEC"/>
                </a:solidFill>
                <a:effectLst/>
                <a:latin typeface="Söhne"/>
              </a:rPr>
              <a:t>）</a:t>
            </a:r>
            <a:endParaRPr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168026b8681_0_10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168026b8681_0_10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168026b8681_0_1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Google Shape;142;g168026b8681_0_1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dirty="0"/>
              <a:t>节点嵌入仅仅是降维吗？也可以是升维</a:t>
            </a:r>
            <a:endParaRPr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168026b8681_0_1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7" name="Google Shape;157;g168026b8681_0_16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g168026b8681_0_1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9" name="Google Shape;169;g168026b8681_0_16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58750" indent="0" algn="l">
              <a:buNone/>
            </a:pPr>
            <a:r>
              <a:rPr lang="zh-CN" altLang="en-US" b="0" i="0" dirty="0">
                <a:solidFill>
                  <a:srgbClr val="ECECEC"/>
                </a:solidFill>
                <a:effectLst/>
                <a:latin typeface="Söhne"/>
              </a:rPr>
              <a:t>自监督学习的理解：自监督学习其实就是一种聪明的技巧，它可以在没有人工标签的情况下进行学习。在自监督学习中，数据本身就提供了学习的线索。想象一下，你有一本书，但是某些单词被遮住了。尽管这样，你通常还是能根据上下文猜出被遮住的单词是什么。这里，上下文就像是“输入数据的一部分”，而被遮住的单词就像是“数据的其他部分”。自监督学习的过程就像是用书中的其他单词来预测被遮住的单词。</a:t>
            </a:r>
            <a:r>
              <a:rPr lang="zh-CN" altLang="en-US" b="0" i="0" dirty="0">
                <a:solidFill>
                  <a:srgbClr val="FFFFFF"/>
                </a:solidFill>
                <a:effectLst/>
                <a:latin typeface="Söhne"/>
              </a:rPr>
              <a:t>在自监督学习的机器学习模型中，我们同样会遮住（或者说移除）数据的一部分，然后让模型尝试预测它。例如，在自然语言处理中，我们可以随机遮住一句话中的某些单词，然后训练一个模型，去根据剩下的单词预测被遮住的单词。在这个过程中，模型学会了理解语言的结构和单词之间的关系。总的来说，自监督学习就是让模型在没有外部标签的帮助下，通过输入数据自身的信息来学习。这样，模型就能学到数据中的模式和结构，从而能在未来的任务中做出更好的决策。</a:t>
            </a:r>
            <a:br>
              <a:rPr lang="zh-CN" altLang="en-US" b="0" i="0" dirty="0">
                <a:solidFill>
                  <a:srgbClr val="FFFFFF"/>
                </a:solidFill>
                <a:effectLst/>
                <a:latin typeface="Söhne"/>
              </a:rPr>
            </a:br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ton731@gmail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eb.stanford.edu/class/cs224w/" TargetMode="Externa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3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696775" y="1315800"/>
            <a:ext cx="8136600" cy="585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722" b="1"/>
              <a:t>3-1. Node Embeddings Introduction</a:t>
            </a:r>
            <a:endParaRPr sz="2722" b="1"/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793725" y="2253000"/>
            <a:ext cx="4772700" cy="155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556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000"/>
              <a:buFont typeface="Calibri"/>
              <a:buAutoNum type="arabicPeriod"/>
            </a:pPr>
            <a:r>
              <a:rPr lang="zh-TW" sz="2000" b="1">
                <a:latin typeface="Calibri"/>
                <a:ea typeface="Calibri"/>
                <a:cs typeface="Calibri"/>
                <a:sym typeface="Calibri"/>
              </a:rPr>
              <a:t>Graph Representation Learning</a:t>
            </a:r>
            <a:endParaRPr sz="2000" b="1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556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000"/>
              <a:buFont typeface="Calibri"/>
              <a:buAutoNum type="arabicPeriod"/>
            </a:pPr>
            <a:r>
              <a:rPr lang="zh-TW" sz="2000" b="1">
                <a:latin typeface="Calibri"/>
                <a:ea typeface="Calibri"/>
                <a:cs typeface="Calibri"/>
                <a:sym typeface="Calibri"/>
              </a:rPr>
              <a:t>Node Embedding</a:t>
            </a:r>
            <a:endParaRPr sz="2000" b="1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556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000"/>
              <a:buFont typeface="Calibri"/>
              <a:buAutoNum type="arabicPeriod"/>
            </a:pPr>
            <a:r>
              <a:rPr lang="zh-TW" sz="2000" b="1">
                <a:latin typeface="Calibri"/>
                <a:ea typeface="Calibri"/>
                <a:cs typeface="Calibri"/>
                <a:sym typeface="Calibri"/>
              </a:rPr>
              <a:t>Shallow Encoding</a:t>
            </a:r>
            <a:endParaRPr sz="2000"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56;p13"/>
          <p:cNvSpPr/>
          <p:nvPr/>
        </p:nvSpPr>
        <p:spPr>
          <a:xfrm>
            <a:off x="0" y="0"/>
            <a:ext cx="9144000" cy="887400"/>
          </a:xfrm>
          <a:prstGeom prst="rect">
            <a:avLst/>
          </a:prstGeom>
          <a:solidFill>
            <a:srgbClr val="04376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57;p13"/>
          <p:cNvSpPr txBox="1">
            <a:spLocks noGrp="1"/>
          </p:cNvSpPr>
          <p:nvPr>
            <p:ph type="subTitle" idx="1"/>
          </p:nvPr>
        </p:nvSpPr>
        <p:spPr>
          <a:xfrm>
            <a:off x="2079200" y="4663225"/>
            <a:ext cx="45894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400" b="1">
                <a:latin typeface="Calibri"/>
                <a:ea typeface="Calibri"/>
                <a:cs typeface="Calibri"/>
                <a:sym typeface="Calibri"/>
              </a:rPr>
              <a:t>周遠同 (Chou Yuan-Tung), </a:t>
            </a:r>
            <a:r>
              <a:rPr lang="zh-TW" sz="1400" b="1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ton731@gmail.com</a:t>
            </a:r>
            <a:endParaRPr sz="1400" b="1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8" name="Google Shape;58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2479508">
            <a:off x="7953462" y="59473"/>
            <a:ext cx="775050" cy="859357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3"/>
          <p:cNvSpPr txBox="1"/>
          <p:nvPr/>
        </p:nvSpPr>
        <p:spPr>
          <a:xfrm>
            <a:off x="172350" y="181200"/>
            <a:ext cx="75939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6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Machine Learning with Graphs</a:t>
            </a:r>
            <a:endParaRPr sz="26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0" name="Google Shape;60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566375" y="2148863"/>
            <a:ext cx="2428375" cy="2087200"/>
          </a:xfrm>
          <a:prstGeom prst="rect">
            <a:avLst/>
          </a:prstGeom>
          <a:noFill/>
          <a:ln>
            <a:noFill/>
          </a:ln>
        </p:spPr>
      </p:pic>
      <p:sp>
        <p:nvSpPr>
          <p:cNvPr id="61" name="Google Shape;61;p13"/>
          <p:cNvSpPr txBox="1"/>
          <p:nvPr/>
        </p:nvSpPr>
        <p:spPr>
          <a:xfrm>
            <a:off x="480925" y="3803400"/>
            <a:ext cx="53364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>
                <a:latin typeface="Calibri"/>
                <a:ea typeface="Calibri"/>
                <a:cs typeface="Calibri"/>
                <a:sym typeface="Calibri"/>
              </a:rPr>
              <a:t>ref: </a:t>
            </a:r>
            <a:r>
              <a:rPr lang="zh-TW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6"/>
              </a:rPr>
              <a:t>Jure Leskovec – Stanford CS224W: Machine Learning with Graphs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4"/>
          <p:cNvSpPr/>
          <p:nvPr/>
        </p:nvSpPr>
        <p:spPr>
          <a:xfrm>
            <a:off x="0" y="0"/>
            <a:ext cx="9144000" cy="887400"/>
          </a:xfrm>
          <a:prstGeom prst="rect">
            <a:avLst/>
          </a:prstGeom>
          <a:solidFill>
            <a:srgbClr val="04376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67" name="Google Shape;67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2479508">
            <a:off x="7953462" y="59473"/>
            <a:ext cx="775050" cy="859357"/>
          </a:xfrm>
          <a:prstGeom prst="rect">
            <a:avLst/>
          </a:prstGeom>
          <a:noFill/>
          <a:ln>
            <a:noFill/>
          </a:ln>
        </p:spPr>
      </p:pic>
      <p:sp>
        <p:nvSpPr>
          <p:cNvPr id="68" name="Google Shape;68;p1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2</a:t>
            </a:fld>
            <a:endParaRPr/>
          </a:p>
        </p:txBody>
      </p:sp>
      <p:sp>
        <p:nvSpPr>
          <p:cNvPr id="69" name="Google Shape;69;p14"/>
          <p:cNvSpPr txBox="1"/>
          <p:nvPr/>
        </p:nvSpPr>
        <p:spPr>
          <a:xfrm>
            <a:off x="311700" y="120450"/>
            <a:ext cx="72621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0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Traditional ML for Graphs</a:t>
            </a:r>
            <a:endParaRPr sz="30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" name="Google Shape;70;p14"/>
          <p:cNvSpPr txBox="1"/>
          <p:nvPr/>
        </p:nvSpPr>
        <p:spPr>
          <a:xfrm>
            <a:off x="464100" y="1143925"/>
            <a:ext cx="8397600" cy="11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●"/>
            </a:pPr>
            <a:r>
              <a:rPr lang="zh-TW" sz="2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 can extract node, edge, graph-level features from the graph, then learn a model to map the features to the desired labels.</a:t>
            </a:r>
            <a:endParaRPr sz="2000" b="1">
              <a:solidFill>
                <a:srgbClr val="1155CC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" name="Google Shape;71;p14"/>
          <p:cNvSpPr txBox="1"/>
          <p:nvPr/>
        </p:nvSpPr>
        <p:spPr>
          <a:xfrm>
            <a:off x="387900" y="2335175"/>
            <a:ext cx="1550400" cy="738900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800" b="1">
                <a:latin typeface="Calibri"/>
                <a:ea typeface="Calibri"/>
                <a:cs typeface="Calibri"/>
                <a:sym typeface="Calibri"/>
              </a:rPr>
              <a:t>Input </a:t>
            </a:r>
            <a:endParaRPr sz="1800" b="1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800" b="1">
                <a:latin typeface="Calibri"/>
                <a:ea typeface="Calibri"/>
                <a:cs typeface="Calibri"/>
                <a:sym typeface="Calibri"/>
              </a:rPr>
              <a:t>Graph</a:t>
            </a:r>
            <a:endParaRPr sz="1800" b="1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2" name="Google Shape;72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985225" y="2590238"/>
            <a:ext cx="643850" cy="33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3" name="Google Shape;73;p14"/>
          <p:cNvSpPr txBox="1"/>
          <p:nvPr/>
        </p:nvSpPr>
        <p:spPr>
          <a:xfrm>
            <a:off x="2676025" y="2335163"/>
            <a:ext cx="1550400" cy="738900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800" b="1">
                <a:latin typeface="Calibri"/>
                <a:ea typeface="Calibri"/>
                <a:cs typeface="Calibri"/>
                <a:sym typeface="Calibri"/>
              </a:rPr>
              <a:t>Structured Features</a:t>
            </a:r>
            <a:endParaRPr sz="1800"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" name="Google Shape;74;p14"/>
          <p:cNvSpPr txBox="1"/>
          <p:nvPr/>
        </p:nvSpPr>
        <p:spPr>
          <a:xfrm>
            <a:off x="4950525" y="2335163"/>
            <a:ext cx="1550400" cy="738900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800" b="1">
                <a:latin typeface="Calibri"/>
                <a:ea typeface="Calibri"/>
                <a:cs typeface="Calibri"/>
                <a:sym typeface="Calibri"/>
              </a:rPr>
              <a:t>Learning Algorithm</a:t>
            </a:r>
            <a:endParaRPr sz="1800"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" name="Google Shape;75;p14"/>
          <p:cNvSpPr txBox="1"/>
          <p:nvPr/>
        </p:nvSpPr>
        <p:spPr>
          <a:xfrm>
            <a:off x="7243800" y="2473780"/>
            <a:ext cx="1550400" cy="461700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800" b="1">
                <a:latin typeface="Calibri"/>
                <a:ea typeface="Calibri"/>
                <a:cs typeface="Calibri"/>
                <a:sym typeface="Calibri"/>
              </a:rPr>
              <a:t>Prediction</a:t>
            </a:r>
            <a:endParaRPr sz="1800" b="1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6" name="Google Shape;76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273375" y="2590225"/>
            <a:ext cx="643850" cy="33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7" name="Google Shape;77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534225" y="2590238"/>
            <a:ext cx="643850" cy="33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4"/>
          <p:cNvSpPr txBox="1"/>
          <p:nvPr/>
        </p:nvSpPr>
        <p:spPr>
          <a:xfrm>
            <a:off x="1292875" y="3201450"/>
            <a:ext cx="22434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800" b="1">
                <a:latin typeface="Calibri"/>
                <a:ea typeface="Calibri"/>
                <a:cs typeface="Calibri"/>
                <a:sym typeface="Calibri"/>
              </a:rPr>
              <a:t>Feature Engineering</a:t>
            </a:r>
            <a:endParaRPr sz="1800"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" name="Google Shape;79;p14"/>
          <p:cNvSpPr txBox="1"/>
          <p:nvPr/>
        </p:nvSpPr>
        <p:spPr>
          <a:xfrm>
            <a:off x="1352625" y="3663150"/>
            <a:ext cx="22434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Font typeface="Calibri"/>
              <a:buChar char="●"/>
            </a:pPr>
            <a:r>
              <a:rPr lang="zh-TW" sz="1600">
                <a:latin typeface="Calibri"/>
                <a:ea typeface="Calibri"/>
                <a:cs typeface="Calibri"/>
                <a:sym typeface="Calibri"/>
              </a:rPr>
              <a:t>Node feature</a:t>
            </a:r>
            <a:endParaRPr sz="160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Font typeface="Calibri"/>
              <a:buChar char="●"/>
            </a:pPr>
            <a:r>
              <a:rPr lang="zh-TW" sz="1600">
                <a:latin typeface="Calibri"/>
                <a:ea typeface="Calibri"/>
                <a:cs typeface="Calibri"/>
                <a:sym typeface="Calibri"/>
              </a:rPr>
              <a:t>Edge feature</a:t>
            </a:r>
            <a:endParaRPr sz="160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Font typeface="Calibri"/>
              <a:buChar char="●"/>
            </a:pPr>
            <a:r>
              <a:rPr lang="zh-TW" sz="1600">
                <a:latin typeface="Calibri"/>
                <a:ea typeface="Calibri"/>
                <a:cs typeface="Calibri"/>
                <a:sym typeface="Calibri"/>
              </a:rPr>
              <a:t>Graph feature</a:t>
            </a:r>
            <a:endParaRPr sz="16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" name="Google Shape;80;p14"/>
          <p:cNvSpPr txBox="1"/>
          <p:nvPr/>
        </p:nvSpPr>
        <p:spPr>
          <a:xfrm>
            <a:off x="4684725" y="3352500"/>
            <a:ext cx="2082000" cy="116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Font typeface="Calibri"/>
              <a:buChar char="●"/>
            </a:pPr>
            <a:r>
              <a:rPr lang="zh-TW" sz="1600">
                <a:latin typeface="Calibri"/>
                <a:ea typeface="Calibri"/>
                <a:cs typeface="Calibri"/>
                <a:sym typeface="Calibri"/>
              </a:rPr>
              <a:t>SVM</a:t>
            </a:r>
            <a:endParaRPr sz="160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Font typeface="Calibri"/>
              <a:buChar char="●"/>
            </a:pPr>
            <a:r>
              <a:rPr lang="zh-TW" sz="1600">
                <a:latin typeface="Calibri"/>
                <a:ea typeface="Calibri"/>
                <a:cs typeface="Calibri"/>
                <a:sym typeface="Calibri"/>
              </a:rPr>
              <a:t>Random Forest</a:t>
            </a:r>
            <a:endParaRPr sz="160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Font typeface="Calibri"/>
              <a:buChar char="●"/>
            </a:pPr>
            <a:r>
              <a:rPr lang="zh-TW" sz="1600">
                <a:latin typeface="Calibri"/>
                <a:ea typeface="Calibri"/>
                <a:cs typeface="Calibri"/>
                <a:sym typeface="Calibri"/>
              </a:rPr>
              <a:t>XGBoost</a:t>
            </a:r>
            <a:endParaRPr sz="160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Font typeface="Calibri"/>
              <a:buChar char="●"/>
            </a:pPr>
            <a:r>
              <a:rPr lang="zh-TW" sz="1600">
                <a:latin typeface="Calibri"/>
                <a:ea typeface="Calibri"/>
                <a:cs typeface="Calibri"/>
                <a:sym typeface="Calibri"/>
              </a:rPr>
              <a:t>DNN</a:t>
            </a:r>
            <a:endParaRPr sz="16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1" name="Google Shape;81;p14"/>
          <p:cNvSpPr txBox="1"/>
          <p:nvPr/>
        </p:nvSpPr>
        <p:spPr>
          <a:xfrm>
            <a:off x="7045500" y="3337650"/>
            <a:ext cx="18162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Font typeface="Calibri"/>
              <a:buChar char="●"/>
            </a:pPr>
            <a:r>
              <a:rPr lang="zh-TW" sz="1600">
                <a:latin typeface="Calibri"/>
                <a:ea typeface="Calibri"/>
                <a:cs typeface="Calibri"/>
                <a:sym typeface="Calibri"/>
              </a:rPr>
              <a:t>Node-level</a:t>
            </a:r>
            <a:endParaRPr sz="160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Font typeface="Calibri"/>
              <a:buChar char="●"/>
            </a:pPr>
            <a:r>
              <a:rPr lang="zh-TW" sz="1600">
                <a:latin typeface="Calibri"/>
                <a:ea typeface="Calibri"/>
                <a:cs typeface="Calibri"/>
                <a:sym typeface="Calibri"/>
              </a:rPr>
              <a:t>Edge-level</a:t>
            </a:r>
            <a:endParaRPr sz="160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Font typeface="Calibri"/>
              <a:buChar char="●"/>
            </a:pPr>
            <a:r>
              <a:rPr lang="zh-TW" sz="1600">
                <a:latin typeface="Calibri"/>
                <a:ea typeface="Calibri"/>
                <a:cs typeface="Calibri"/>
                <a:sym typeface="Calibri"/>
              </a:rPr>
              <a:t>Graph-level</a:t>
            </a:r>
            <a:endParaRPr sz="16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5"/>
          <p:cNvSpPr/>
          <p:nvPr/>
        </p:nvSpPr>
        <p:spPr>
          <a:xfrm>
            <a:off x="0" y="0"/>
            <a:ext cx="9144000" cy="887400"/>
          </a:xfrm>
          <a:prstGeom prst="rect">
            <a:avLst/>
          </a:prstGeom>
          <a:solidFill>
            <a:srgbClr val="04376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87" name="Google Shape;87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2479508">
            <a:off x="7953462" y="59473"/>
            <a:ext cx="775050" cy="859357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Google Shape;88;p1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3</a:t>
            </a:fld>
            <a:endParaRPr/>
          </a:p>
        </p:txBody>
      </p:sp>
      <p:sp>
        <p:nvSpPr>
          <p:cNvPr id="89" name="Google Shape;89;p15"/>
          <p:cNvSpPr txBox="1"/>
          <p:nvPr/>
        </p:nvSpPr>
        <p:spPr>
          <a:xfrm>
            <a:off x="311700" y="120450"/>
            <a:ext cx="72621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0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Graph Representation Learning</a:t>
            </a:r>
            <a:endParaRPr sz="30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5"/>
          <p:cNvSpPr txBox="1"/>
          <p:nvPr/>
        </p:nvSpPr>
        <p:spPr>
          <a:xfrm>
            <a:off x="464100" y="1143925"/>
            <a:ext cx="8397600" cy="130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●"/>
            </a:pPr>
            <a:r>
              <a:rPr lang="zh-TW" sz="2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Graph Representation Learning aims to generate graph representation vectors that describe graph’s structure. So we don’t need to do feature engineering every single time.</a:t>
            </a:r>
            <a:endParaRPr sz="2000" b="1">
              <a:solidFill>
                <a:srgbClr val="1155CC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5"/>
          <p:cNvSpPr txBox="1"/>
          <p:nvPr/>
        </p:nvSpPr>
        <p:spPr>
          <a:xfrm>
            <a:off x="387900" y="2563775"/>
            <a:ext cx="1550400" cy="738900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800" b="1">
                <a:latin typeface="Calibri"/>
                <a:ea typeface="Calibri"/>
                <a:cs typeface="Calibri"/>
                <a:sym typeface="Calibri"/>
              </a:rPr>
              <a:t>Input </a:t>
            </a:r>
            <a:endParaRPr sz="1800" b="1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800" b="1">
                <a:latin typeface="Calibri"/>
                <a:ea typeface="Calibri"/>
                <a:cs typeface="Calibri"/>
                <a:sym typeface="Calibri"/>
              </a:rPr>
              <a:t>Graph</a:t>
            </a:r>
            <a:endParaRPr sz="1800" b="1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2" name="Google Shape;9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985225" y="2818838"/>
            <a:ext cx="643850" cy="33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15"/>
          <p:cNvSpPr txBox="1"/>
          <p:nvPr/>
        </p:nvSpPr>
        <p:spPr>
          <a:xfrm>
            <a:off x="2676025" y="2563763"/>
            <a:ext cx="1550400" cy="738900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800" b="1">
                <a:latin typeface="Calibri"/>
                <a:ea typeface="Calibri"/>
                <a:cs typeface="Calibri"/>
                <a:sym typeface="Calibri"/>
              </a:rPr>
              <a:t>Structured Features</a:t>
            </a:r>
            <a:endParaRPr sz="1800"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15"/>
          <p:cNvSpPr txBox="1"/>
          <p:nvPr/>
        </p:nvSpPr>
        <p:spPr>
          <a:xfrm>
            <a:off x="4950525" y="2563763"/>
            <a:ext cx="1550400" cy="738900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800" b="1">
                <a:latin typeface="Calibri"/>
                <a:ea typeface="Calibri"/>
                <a:cs typeface="Calibri"/>
                <a:sym typeface="Calibri"/>
              </a:rPr>
              <a:t>Learning Algorithm</a:t>
            </a:r>
            <a:endParaRPr sz="1800"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15"/>
          <p:cNvSpPr txBox="1"/>
          <p:nvPr/>
        </p:nvSpPr>
        <p:spPr>
          <a:xfrm>
            <a:off x="7243800" y="2702380"/>
            <a:ext cx="1550400" cy="461700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800" b="1">
                <a:latin typeface="Calibri"/>
                <a:ea typeface="Calibri"/>
                <a:cs typeface="Calibri"/>
                <a:sym typeface="Calibri"/>
              </a:rPr>
              <a:t>Prediction</a:t>
            </a:r>
            <a:endParaRPr sz="1800" b="1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6" name="Google Shape;96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273375" y="2818825"/>
            <a:ext cx="643850" cy="33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534225" y="2818838"/>
            <a:ext cx="643850" cy="33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5"/>
          <p:cNvSpPr txBox="1"/>
          <p:nvPr/>
        </p:nvSpPr>
        <p:spPr>
          <a:xfrm>
            <a:off x="1292875" y="3430050"/>
            <a:ext cx="22434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800" b="1">
                <a:latin typeface="Calibri"/>
                <a:ea typeface="Calibri"/>
                <a:cs typeface="Calibri"/>
                <a:sym typeface="Calibri"/>
              </a:rPr>
              <a:t>Feature Engineering</a:t>
            </a:r>
            <a:endParaRPr sz="1800"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15"/>
          <p:cNvSpPr txBox="1"/>
          <p:nvPr/>
        </p:nvSpPr>
        <p:spPr>
          <a:xfrm>
            <a:off x="4684725" y="3581100"/>
            <a:ext cx="2082000" cy="116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Font typeface="Calibri"/>
              <a:buChar char="●"/>
            </a:pPr>
            <a:r>
              <a:rPr lang="zh-TW" sz="1600">
                <a:latin typeface="Calibri"/>
                <a:ea typeface="Calibri"/>
                <a:cs typeface="Calibri"/>
                <a:sym typeface="Calibri"/>
              </a:rPr>
              <a:t>SVM</a:t>
            </a:r>
            <a:endParaRPr sz="160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Font typeface="Calibri"/>
              <a:buChar char="●"/>
            </a:pPr>
            <a:r>
              <a:rPr lang="zh-TW" sz="1600">
                <a:latin typeface="Calibri"/>
                <a:ea typeface="Calibri"/>
                <a:cs typeface="Calibri"/>
                <a:sym typeface="Calibri"/>
              </a:rPr>
              <a:t>Random Forest</a:t>
            </a:r>
            <a:endParaRPr sz="160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Font typeface="Calibri"/>
              <a:buChar char="●"/>
            </a:pPr>
            <a:r>
              <a:rPr lang="zh-TW" sz="1600">
                <a:latin typeface="Calibri"/>
                <a:ea typeface="Calibri"/>
                <a:cs typeface="Calibri"/>
                <a:sym typeface="Calibri"/>
              </a:rPr>
              <a:t>XGBoost</a:t>
            </a:r>
            <a:endParaRPr sz="160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Font typeface="Calibri"/>
              <a:buChar char="●"/>
            </a:pPr>
            <a:r>
              <a:rPr lang="zh-TW" sz="1600">
                <a:latin typeface="Calibri"/>
                <a:ea typeface="Calibri"/>
                <a:cs typeface="Calibri"/>
                <a:sym typeface="Calibri"/>
              </a:rPr>
              <a:t>DNN</a:t>
            </a:r>
            <a:endParaRPr sz="16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15"/>
          <p:cNvSpPr txBox="1"/>
          <p:nvPr/>
        </p:nvSpPr>
        <p:spPr>
          <a:xfrm>
            <a:off x="7045500" y="3566250"/>
            <a:ext cx="18162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Font typeface="Calibri"/>
              <a:buChar char="●"/>
            </a:pPr>
            <a:r>
              <a:rPr lang="zh-TW" sz="1600">
                <a:latin typeface="Calibri"/>
                <a:ea typeface="Calibri"/>
                <a:cs typeface="Calibri"/>
                <a:sym typeface="Calibri"/>
              </a:rPr>
              <a:t>Node-level</a:t>
            </a:r>
            <a:endParaRPr sz="160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Font typeface="Calibri"/>
              <a:buChar char="●"/>
            </a:pPr>
            <a:r>
              <a:rPr lang="zh-TW" sz="1600">
                <a:latin typeface="Calibri"/>
                <a:ea typeface="Calibri"/>
                <a:cs typeface="Calibri"/>
                <a:sym typeface="Calibri"/>
              </a:rPr>
              <a:t>Edge-level</a:t>
            </a:r>
            <a:endParaRPr sz="160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Font typeface="Calibri"/>
              <a:buChar char="●"/>
            </a:pPr>
            <a:r>
              <a:rPr lang="zh-TW" sz="1600">
                <a:latin typeface="Calibri"/>
                <a:ea typeface="Calibri"/>
                <a:cs typeface="Calibri"/>
                <a:sym typeface="Calibri"/>
              </a:rPr>
              <a:t>Graph-level</a:t>
            </a:r>
            <a:endParaRPr sz="160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1" name="Google Shape;101;p15" descr="Premium Vector | Check mark and x mark icon."/>
          <p:cNvPicPr preferRelativeResize="0"/>
          <p:nvPr/>
        </p:nvPicPr>
        <p:blipFill rotWithShape="1">
          <a:blip r:embed="rId5">
            <a:alphaModFix/>
          </a:blip>
          <a:srcRect l="50668"/>
          <a:stretch/>
        </p:blipFill>
        <p:spPr>
          <a:xfrm>
            <a:off x="993722" y="3502350"/>
            <a:ext cx="338765" cy="317107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" name="Google Shape;102;p15" descr="Premium Vector | Check mark and x mark icon."/>
          <p:cNvPicPr preferRelativeResize="0"/>
          <p:nvPr/>
        </p:nvPicPr>
        <p:blipFill rotWithShape="1">
          <a:blip r:embed="rId5">
            <a:alphaModFix/>
          </a:blip>
          <a:srcRect r="50668"/>
          <a:stretch/>
        </p:blipFill>
        <p:spPr>
          <a:xfrm>
            <a:off x="993713" y="4019119"/>
            <a:ext cx="338765" cy="317107"/>
          </a:xfrm>
          <a:prstGeom prst="rect">
            <a:avLst/>
          </a:prstGeom>
          <a:noFill/>
          <a:ln>
            <a:noFill/>
          </a:ln>
        </p:spPr>
      </p:pic>
      <p:sp>
        <p:nvSpPr>
          <p:cNvPr id="103" name="Google Shape;103;p15"/>
          <p:cNvSpPr txBox="1"/>
          <p:nvPr/>
        </p:nvSpPr>
        <p:spPr>
          <a:xfrm>
            <a:off x="1292875" y="3935100"/>
            <a:ext cx="27015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800" b="1">
                <a:latin typeface="Calibri"/>
                <a:ea typeface="Calibri"/>
                <a:cs typeface="Calibri"/>
                <a:sym typeface="Calibri"/>
              </a:rPr>
              <a:t>Representation Learning</a:t>
            </a:r>
            <a:endParaRPr sz="1800"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p15"/>
          <p:cNvSpPr txBox="1"/>
          <p:nvPr/>
        </p:nvSpPr>
        <p:spPr>
          <a:xfrm>
            <a:off x="1506475" y="4336225"/>
            <a:ext cx="1816200" cy="67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600">
                <a:latin typeface="Calibri"/>
                <a:ea typeface="Calibri"/>
                <a:cs typeface="Calibri"/>
                <a:sym typeface="Calibri"/>
              </a:rPr>
              <a:t>learn the features by itself</a:t>
            </a:r>
            <a:endParaRPr sz="16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6"/>
          <p:cNvSpPr/>
          <p:nvPr/>
        </p:nvSpPr>
        <p:spPr>
          <a:xfrm>
            <a:off x="0" y="0"/>
            <a:ext cx="9144000" cy="887400"/>
          </a:xfrm>
          <a:prstGeom prst="rect">
            <a:avLst/>
          </a:prstGeom>
          <a:solidFill>
            <a:srgbClr val="04376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10" name="Google Shape;110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2479508">
            <a:off x="7953462" y="59473"/>
            <a:ext cx="775050" cy="859357"/>
          </a:xfrm>
          <a:prstGeom prst="rect">
            <a:avLst/>
          </a:prstGeom>
          <a:noFill/>
          <a:ln>
            <a:noFill/>
          </a:ln>
        </p:spPr>
      </p:pic>
      <p:sp>
        <p:nvSpPr>
          <p:cNvPr id="111" name="Google Shape;111;p1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4</a:t>
            </a:fld>
            <a:endParaRPr/>
          </a:p>
        </p:txBody>
      </p:sp>
      <p:sp>
        <p:nvSpPr>
          <p:cNvPr id="112" name="Google Shape;112;p16"/>
          <p:cNvSpPr txBox="1"/>
          <p:nvPr/>
        </p:nvSpPr>
        <p:spPr>
          <a:xfrm>
            <a:off x="311700" y="120450"/>
            <a:ext cx="72621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0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Why Embedding?</a:t>
            </a:r>
            <a:endParaRPr sz="30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Google Shape;113;p16"/>
          <p:cNvSpPr txBox="1"/>
          <p:nvPr/>
        </p:nvSpPr>
        <p:spPr>
          <a:xfrm>
            <a:off x="464100" y="1143925"/>
            <a:ext cx="8397600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●"/>
            </a:pPr>
            <a:r>
              <a:rPr lang="zh-TW" sz="2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Graph Representation Learning: </a:t>
            </a:r>
            <a:r>
              <a:rPr lang="zh-TW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Learn efficient task-independent feature for machine learning with graphs. → Map nodes into an embedding space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●"/>
            </a:pPr>
            <a:r>
              <a:rPr lang="zh-TW" sz="2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Similarity</a:t>
            </a:r>
            <a:r>
              <a:rPr lang="zh-TW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of embeddings between nodes indicates their similarity in the network. (Similar to word embedding!)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●"/>
            </a:pPr>
            <a:r>
              <a:rPr lang="zh-TW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 simplicity, no node features or extra information is used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14" name="Google Shape;114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40300" y="3214250"/>
            <a:ext cx="4961400" cy="16933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5" name="Google Shape;115;p1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654075" y="3347275"/>
            <a:ext cx="1774151" cy="324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6" name="Google Shape;116;p16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5501700" y="3671996"/>
            <a:ext cx="643850" cy="219600"/>
          </a:xfrm>
          <a:prstGeom prst="rect">
            <a:avLst/>
          </a:prstGeom>
          <a:noFill/>
          <a:ln>
            <a:noFill/>
          </a:ln>
        </p:spPr>
      </p:pic>
      <p:sp>
        <p:nvSpPr>
          <p:cNvPr id="117" name="Google Shape;117;p16"/>
          <p:cNvSpPr txBox="1"/>
          <p:nvPr/>
        </p:nvSpPr>
        <p:spPr>
          <a:xfrm>
            <a:off x="6219025" y="3077125"/>
            <a:ext cx="2802300" cy="172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000" b="1">
                <a:latin typeface="Calibri"/>
                <a:ea typeface="Calibri"/>
                <a:cs typeface="Calibri"/>
                <a:sym typeface="Calibri"/>
              </a:rPr>
              <a:t>Tasks</a:t>
            </a:r>
            <a:endParaRPr sz="2000" b="1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Font typeface="Calibri"/>
              <a:buChar char="●"/>
            </a:pPr>
            <a:r>
              <a:rPr lang="zh-TW" sz="1600">
                <a:latin typeface="Calibri"/>
                <a:ea typeface="Calibri"/>
                <a:cs typeface="Calibri"/>
                <a:sym typeface="Calibri"/>
              </a:rPr>
              <a:t>Node cls/reg</a:t>
            </a:r>
            <a:endParaRPr sz="160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Font typeface="Calibri"/>
              <a:buChar char="●"/>
            </a:pPr>
            <a:r>
              <a:rPr lang="zh-TW" sz="1600">
                <a:latin typeface="Calibri"/>
                <a:ea typeface="Calibri"/>
                <a:cs typeface="Calibri"/>
                <a:sym typeface="Calibri"/>
              </a:rPr>
              <a:t>Edge prediction</a:t>
            </a:r>
            <a:endParaRPr sz="160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Font typeface="Calibri"/>
              <a:buChar char="●"/>
            </a:pPr>
            <a:r>
              <a:rPr lang="zh-TW" sz="1600">
                <a:latin typeface="Calibri"/>
                <a:ea typeface="Calibri"/>
                <a:cs typeface="Calibri"/>
                <a:sym typeface="Calibri"/>
              </a:rPr>
              <a:t>Graph cls/reg</a:t>
            </a:r>
            <a:endParaRPr sz="160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Font typeface="Calibri"/>
              <a:buChar char="●"/>
            </a:pPr>
            <a:r>
              <a:rPr lang="zh-TW" sz="1600">
                <a:latin typeface="Calibri"/>
                <a:ea typeface="Calibri"/>
                <a:cs typeface="Calibri"/>
                <a:sym typeface="Calibri"/>
              </a:rPr>
              <a:t>Clusternig</a:t>
            </a:r>
            <a:endParaRPr sz="160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Font typeface="Calibri"/>
              <a:buChar char="●"/>
            </a:pPr>
            <a:r>
              <a:rPr lang="zh-TW" sz="1600">
                <a:latin typeface="Calibri"/>
                <a:ea typeface="Calibri"/>
                <a:cs typeface="Calibri"/>
                <a:sym typeface="Calibri"/>
              </a:rPr>
              <a:t>…</a:t>
            </a:r>
            <a:endParaRPr sz="16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7"/>
          <p:cNvSpPr/>
          <p:nvPr/>
        </p:nvSpPr>
        <p:spPr>
          <a:xfrm>
            <a:off x="0" y="0"/>
            <a:ext cx="9144000" cy="887400"/>
          </a:xfrm>
          <a:prstGeom prst="rect">
            <a:avLst/>
          </a:prstGeom>
          <a:solidFill>
            <a:srgbClr val="04376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23" name="Google Shape;123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2479508">
            <a:off x="7953462" y="59473"/>
            <a:ext cx="775050" cy="859357"/>
          </a:xfrm>
          <a:prstGeom prst="rect">
            <a:avLst/>
          </a:prstGeom>
          <a:noFill/>
          <a:ln>
            <a:noFill/>
          </a:ln>
        </p:spPr>
      </p:pic>
      <p:sp>
        <p:nvSpPr>
          <p:cNvPr id="124" name="Google Shape;124;p1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5</a:t>
            </a:fld>
            <a:endParaRPr/>
          </a:p>
        </p:txBody>
      </p:sp>
      <p:sp>
        <p:nvSpPr>
          <p:cNvPr id="125" name="Google Shape;125;p17"/>
          <p:cNvSpPr txBox="1"/>
          <p:nvPr/>
        </p:nvSpPr>
        <p:spPr>
          <a:xfrm>
            <a:off x="311700" y="120450"/>
            <a:ext cx="72621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0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Node Embeddings</a:t>
            </a:r>
            <a:endParaRPr sz="30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p17"/>
          <p:cNvSpPr txBox="1"/>
          <p:nvPr/>
        </p:nvSpPr>
        <p:spPr>
          <a:xfrm>
            <a:off x="464100" y="1067725"/>
            <a:ext cx="8397600" cy="276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●"/>
            </a:pPr>
            <a:r>
              <a:rPr lang="zh-TW" sz="2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Goal: Encode nodes → similarity in embedding space (dot product) ≈ similarity in the original graph</a:t>
            </a:r>
            <a:endParaRPr sz="20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zh-TW" sz="2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→</a:t>
            </a:r>
            <a:endParaRPr sz="20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27" name="Google Shape;127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922675" y="2497338"/>
            <a:ext cx="5691225" cy="2515076"/>
          </a:xfrm>
          <a:prstGeom prst="rect">
            <a:avLst/>
          </a:prstGeom>
          <a:noFill/>
          <a:ln>
            <a:noFill/>
          </a:ln>
        </p:spPr>
      </p:pic>
      <p:pic>
        <p:nvPicPr>
          <p:cNvPr id="128" name="Google Shape;128;p17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017025" y="1925248"/>
            <a:ext cx="3907426" cy="646500"/>
          </a:xfrm>
          <a:prstGeom prst="rect">
            <a:avLst/>
          </a:prstGeom>
          <a:noFill/>
          <a:ln>
            <a:noFill/>
          </a:ln>
        </p:spPr>
      </p:pic>
      <p:sp>
        <p:nvSpPr>
          <p:cNvPr id="129" name="Google Shape;129;p17"/>
          <p:cNvSpPr txBox="1"/>
          <p:nvPr/>
        </p:nvSpPr>
        <p:spPr>
          <a:xfrm>
            <a:off x="512750" y="3217275"/>
            <a:ext cx="2481900" cy="107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900" b="1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</a:rPr>
              <a:t>We need to define:</a:t>
            </a:r>
            <a:endParaRPr sz="1900" b="1">
              <a:solidFill>
                <a:srgbClr val="1155CC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Calibri"/>
              <a:buChar char="●"/>
            </a:pPr>
            <a:r>
              <a:rPr lang="zh-TW" sz="1800">
                <a:latin typeface="Calibri"/>
                <a:ea typeface="Calibri"/>
                <a:cs typeface="Calibri"/>
                <a:sym typeface="Calibri"/>
              </a:rPr>
              <a:t>ENC(u)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Calibri"/>
              <a:buChar char="●"/>
            </a:pPr>
            <a:r>
              <a:rPr lang="zh-TW" sz="1800">
                <a:latin typeface="Calibri"/>
                <a:ea typeface="Calibri"/>
                <a:cs typeface="Calibri"/>
                <a:sym typeface="Calibri"/>
              </a:rPr>
              <a:t>similarity(u, v)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8"/>
          <p:cNvSpPr/>
          <p:nvPr/>
        </p:nvSpPr>
        <p:spPr>
          <a:xfrm>
            <a:off x="0" y="0"/>
            <a:ext cx="9144000" cy="887400"/>
          </a:xfrm>
          <a:prstGeom prst="rect">
            <a:avLst/>
          </a:prstGeom>
          <a:solidFill>
            <a:srgbClr val="04376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35" name="Google Shape;135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2479508">
            <a:off x="7953462" y="59473"/>
            <a:ext cx="775050" cy="859357"/>
          </a:xfrm>
          <a:prstGeom prst="rect">
            <a:avLst/>
          </a:prstGeom>
          <a:noFill/>
          <a:ln>
            <a:noFill/>
          </a:ln>
        </p:spPr>
      </p:pic>
      <p:sp>
        <p:nvSpPr>
          <p:cNvPr id="136" name="Google Shape;136;p1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6</a:t>
            </a:fld>
            <a:endParaRPr/>
          </a:p>
        </p:txBody>
      </p:sp>
      <p:sp>
        <p:nvSpPr>
          <p:cNvPr id="137" name="Google Shape;137;p18"/>
          <p:cNvSpPr txBox="1"/>
          <p:nvPr/>
        </p:nvSpPr>
        <p:spPr>
          <a:xfrm>
            <a:off x="311700" y="120450"/>
            <a:ext cx="72621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0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Learning Node Embeddings</a:t>
            </a:r>
            <a:endParaRPr sz="30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" name="Google Shape;138;p18"/>
          <p:cNvSpPr txBox="1"/>
          <p:nvPr/>
        </p:nvSpPr>
        <p:spPr>
          <a:xfrm>
            <a:off x="464100" y="1067725"/>
            <a:ext cx="8397600" cy="276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556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●"/>
            </a:pPr>
            <a:r>
              <a:rPr lang="zh-TW" sz="2000" b="1">
                <a:solidFill>
                  <a:srgbClr val="CC0000"/>
                </a:solidFill>
                <a:latin typeface="Calibri"/>
                <a:ea typeface="Calibri"/>
                <a:cs typeface="Calibri"/>
                <a:sym typeface="Calibri"/>
              </a:rPr>
              <a:t>Encoder:</a:t>
            </a:r>
            <a:r>
              <a:rPr lang="zh-TW" sz="2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node → embedding </a:t>
            </a:r>
            <a:r>
              <a:rPr lang="zh-TW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(d-dimensional vector, ENC(v) = z_v)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556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●"/>
            </a:pPr>
            <a:r>
              <a:rPr lang="zh-TW" sz="2000" b="1">
                <a:solidFill>
                  <a:srgbClr val="CC0000"/>
                </a:solidFill>
                <a:latin typeface="Calibri"/>
                <a:ea typeface="Calibri"/>
                <a:cs typeface="Calibri"/>
                <a:sym typeface="Calibri"/>
              </a:rPr>
              <a:t>Decoder:</a:t>
            </a:r>
            <a:r>
              <a:rPr lang="zh-TW" sz="2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embedding → similarity score (dot product)</a:t>
            </a:r>
            <a:endParaRPr sz="20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556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●"/>
            </a:pPr>
            <a:r>
              <a:rPr lang="zh-TW" sz="2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Define a node similarity function: </a:t>
            </a:r>
            <a:r>
              <a:rPr lang="zh-TW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whether 2 nodes are close in the graph, and how close are they?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556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●"/>
            </a:pPr>
            <a:r>
              <a:rPr lang="zh-TW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Optimize → 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39" name="Google Shape;139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360400" y="2910987"/>
            <a:ext cx="3648051" cy="603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9"/>
          <p:cNvSpPr/>
          <p:nvPr/>
        </p:nvSpPr>
        <p:spPr>
          <a:xfrm>
            <a:off x="0" y="0"/>
            <a:ext cx="9144000" cy="887400"/>
          </a:xfrm>
          <a:prstGeom prst="rect">
            <a:avLst/>
          </a:prstGeom>
          <a:solidFill>
            <a:srgbClr val="04376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45" name="Google Shape;145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2479508">
            <a:off x="7953462" y="59473"/>
            <a:ext cx="775050" cy="859357"/>
          </a:xfrm>
          <a:prstGeom prst="rect">
            <a:avLst/>
          </a:prstGeom>
          <a:noFill/>
          <a:ln>
            <a:noFill/>
          </a:ln>
        </p:spPr>
      </p:pic>
      <p:sp>
        <p:nvSpPr>
          <p:cNvPr id="146" name="Google Shape;146;p1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7</a:t>
            </a:fld>
            <a:endParaRPr/>
          </a:p>
        </p:txBody>
      </p:sp>
      <p:sp>
        <p:nvSpPr>
          <p:cNvPr id="147" name="Google Shape;147;p19"/>
          <p:cNvSpPr txBox="1"/>
          <p:nvPr/>
        </p:nvSpPr>
        <p:spPr>
          <a:xfrm>
            <a:off x="311700" y="120450"/>
            <a:ext cx="72621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0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Shallow Encoding</a:t>
            </a:r>
            <a:endParaRPr sz="30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" name="Google Shape;148;p19"/>
          <p:cNvSpPr txBox="1"/>
          <p:nvPr/>
        </p:nvSpPr>
        <p:spPr>
          <a:xfrm>
            <a:off x="464100" y="1067725"/>
            <a:ext cx="8397600" cy="276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556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●"/>
            </a:pPr>
            <a:r>
              <a:rPr lang="zh-TW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Simplest encoding approach: </a:t>
            </a:r>
            <a:r>
              <a:rPr lang="zh-TW" sz="2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Build a embedding lookup table</a:t>
            </a:r>
            <a:endParaRPr sz="2000" b="1">
              <a:solidFill>
                <a:srgbClr val="1155CC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49" name="Google Shape;149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17587" y="2433975"/>
            <a:ext cx="5669300" cy="2541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0" name="Google Shape;150;p19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445075" y="1741650"/>
            <a:ext cx="2616225" cy="434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1" name="Google Shape;151;p19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273450" y="1961500"/>
            <a:ext cx="1300340" cy="646500"/>
          </a:xfrm>
          <a:prstGeom prst="rect">
            <a:avLst/>
          </a:prstGeom>
          <a:noFill/>
          <a:ln>
            <a:noFill/>
          </a:ln>
        </p:spPr>
      </p:pic>
      <p:sp>
        <p:nvSpPr>
          <p:cNvPr id="152" name="Google Shape;152;p19"/>
          <p:cNvSpPr txBox="1"/>
          <p:nvPr/>
        </p:nvSpPr>
        <p:spPr>
          <a:xfrm>
            <a:off x="6256050" y="2495550"/>
            <a:ext cx="22164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600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</a:rPr>
              <a:t>matrix, each column is a node embedding (this is what we want to learn)</a:t>
            </a:r>
            <a:endParaRPr sz="1600">
              <a:solidFill>
                <a:srgbClr val="1155CC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3" name="Google Shape;153;p19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6273450" y="3418950"/>
            <a:ext cx="1053500" cy="593525"/>
          </a:xfrm>
          <a:prstGeom prst="rect">
            <a:avLst/>
          </a:prstGeom>
          <a:noFill/>
          <a:ln>
            <a:noFill/>
          </a:ln>
        </p:spPr>
      </p:pic>
      <p:sp>
        <p:nvSpPr>
          <p:cNvPr id="154" name="Google Shape;154;p19"/>
          <p:cNvSpPr txBox="1"/>
          <p:nvPr/>
        </p:nvSpPr>
        <p:spPr>
          <a:xfrm>
            <a:off x="6273450" y="3964800"/>
            <a:ext cx="22164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600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</a:rPr>
              <a:t>indicator vector, all zeros except a one in column for node v</a:t>
            </a:r>
            <a:endParaRPr sz="1600">
              <a:solidFill>
                <a:srgbClr val="1155CC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9" name="Google Shape;159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834525" y="3010222"/>
            <a:ext cx="4448700" cy="1965999"/>
          </a:xfrm>
          <a:prstGeom prst="rect">
            <a:avLst/>
          </a:prstGeom>
          <a:noFill/>
          <a:ln>
            <a:noFill/>
          </a:ln>
        </p:spPr>
      </p:pic>
      <p:sp>
        <p:nvSpPr>
          <p:cNvPr id="160" name="Google Shape;160;p20"/>
          <p:cNvSpPr/>
          <p:nvPr/>
        </p:nvSpPr>
        <p:spPr>
          <a:xfrm>
            <a:off x="0" y="0"/>
            <a:ext cx="9144000" cy="887400"/>
          </a:xfrm>
          <a:prstGeom prst="rect">
            <a:avLst/>
          </a:prstGeom>
          <a:solidFill>
            <a:srgbClr val="04376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61" name="Google Shape;161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2479508">
            <a:off x="7953462" y="59473"/>
            <a:ext cx="775050" cy="859357"/>
          </a:xfrm>
          <a:prstGeom prst="rect">
            <a:avLst/>
          </a:prstGeom>
          <a:noFill/>
          <a:ln>
            <a:noFill/>
          </a:ln>
        </p:spPr>
      </p:pic>
      <p:sp>
        <p:nvSpPr>
          <p:cNvPr id="162" name="Google Shape;162;p2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8</a:t>
            </a:fld>
            <a:endParaRPr/>
          </a:p>
        </p:txBody>
      </p:sp>
      <p:sp>
        <p:nvSpPr>
          <p:cNvPr id="163" name="Google Shape;163;p20"/>
          <p:cNvSpPr txBox="1"/>
          <p:nvPr/>
        </p:nvSpPr>
        <p:spPr>
          <a:xfrm>
            <a:off x="311700" y="120450"/>
            <a:ext cx="72621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0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Shallow Encoding</a:t>
            </a:r>
            <a:endParaRPr sz="30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" name="Google Shape;164;p20"/>
          <p:cNvSpPr txBox="1"/>
          <p:nvPr/>
        </p:nvSpPr>
        <p:spPr>
          <a:xfrm>
            <a:off x="461375" y="1067725"/>
            <a:ext cx="8454300" cy="276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●"/>
            </a:pPr>
            <a:r>
              <a:rPr lang="zh-TW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Each node is assigned a unique embedding vector → we </a:t>
            </a:r>
            <a:r>
              <a:rPr lang="zh-TW" sz="20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directly optimize the embedding of each node</a:t>
            </a:r>
            <a:endParaRPr sz="20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●"/>
            </a:pPr>
            <a:r>
              <a:rPr lang="zh-TW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Embedding is optimized to maximize            for each similar node pairs (u, v)</a:t>
            </a:r>
            <a:endParaRPr sz="20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●"/>
            </a:pPr>
            <a:r>
              <a:rPr lang="zh-TW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Key choice: </a:t>
            </a:r>
            <a:r>
              <a:rPr lang="zh-TW" sz="20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How to define node similarity? </a:t>
            </a:r>
            <a:r>
              <a:rPr lang="zh-TW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Should 2 nodes have similar embedding if they are </a:t>
            </a:r>
            <a:r>
              <a:rPr lang="zh-TW" sz="20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linked</a:t>
            </a:r>
            <a:r>
              <a:rPr lang="zh-TW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? they </a:t>
            </a:r>
            <a:r>
              <a:rPr lang="zh-TW" sz="20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share neighbors</a:t>
            </a:r>
            <a:r>
              <a:rPr lang="zh-TW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? they have </a:t>
            </a:r>
            <a:r>
              <a:rPr lang="zh-TW" sz="20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similar structure roles</a:t>
            </a:r>
            <a:r>
              <a:rPr lang="zh-TW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? → </a:t>
            </a:r>
            <a:r>
              <a:rPr lang="zh-TW" sz="2000" b="1" dirty="0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</a:rPr>
              <a:t>Random Walks</a:t>
            </a:r>
            <a:endParaRPr sz="2000" b="1" dirty="0">
              <a:solidFill>
                <a:srgbClr val="1155CC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65" name="Google Shape;165;p20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852925" y="1827500"/>
            <a:ext cx="548700" cy="393235"/>
          </a:xfrm>
          <a:prstGeom prst="rect">
            <a:avLst/>
          </a:prstGeom>
          <a:noFill/>
          <a:ln>
            <a:noFill/>
          </a:ln>
        </p:spPr>
      </p:pic>
      <p:pic>
        <p:nvPicPr>
          <p:cNvPr id="166" name="Google Shape;166;p20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893975" y="3365675"/>
            <a:ext cx="2551075" cy="1439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21"/>
          <p:cNvSpPr/>
          <p:nvPr/>
        </p:nvSpPr>
        <p:spPr>
          <a:xfrm>
            <a:off x="0" y="0"/>
            <a:ext cx="9144000" cy="887400"/>
          </a:xfrm>
          <a:prstGeom prst="rect">
            <a:avLst/>
          </a:prstGeom>
          <a:solidFill>
            <a:srgbClr val="04376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72" name="Google Shape;172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2479508">
            <a:off x="7953462" y="59473"/>
            <a:ext cx="775050" cy="859357"/>
          </a:xfrm>
          <a:prstGeom prst="rect">
            <a:avLst/>
          </a:prstGeom>
          <a:noFill/>
          <a:ln>
            <a:noFill/>
          </a:ln>
        </p:spPr>
      </p:pic>
      <p:sp>
        <p:nvSpPr>
          <p:cNvPr id="173" name="Google Shape;173;p2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9</a:t>
            </a:fld>
            <a:endParaRPr/>
          </a:p>
        </p:txBody>
      </p:sp>
      <p:sp>
        <p:nvSpPr>
          <p:cNvPr id="174" name="Google Shape;174;p21"/>
          <p:cNvSpPr txBox="1"/>
          <p:nvPr/>
        </p:nvSpPr>
        <p:spPr>
          <a:xfrm>
            <a:off x="311700" y="120450"/>
            <a:ext cx="72621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0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Note on Node Embeddings</a:t>
            </a:r>
            <a:endParaRPr sz="30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5" name="Google Shape;175;p21"/>
          <p:cNvSpPr txBox="1"/>
          <p:nvPr/>
        </p:nvSpPr>
        <p:spPr>
          <a:xfrm>
            <a:off x="464100" y="1067725"/>
            <a:ext cx="8397600" cy="394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556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●"/>
            </a:pPr>
            <a:r>
              <a:rPr lang="zh-TW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This is </a:t>
            </a:r>
            <a:r>
              <a:rPr lang="zh-TW" sz="2000" b="1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</a:rPr>
              <a:t>unsupervised/self-supervised</a:t>
            </a:r>
            <a:r>
              <a:rPr lang="zh-TW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way of learning node embeddings.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371600" lvl="1" indent="-3556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○"/>
            </a:pPr>
            <a:r>
              <a:rPr lang="zh-TW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 using node labels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371600" lvl="1" indent="-3556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○"/>
            </a:pPr>
            <a:r>
              <a:rPr lang="zh-TW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 using node features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371600" lvl="1" indent="-3556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○"/>
            </a:pPr>
            <a:r>
              <a:rPr lang="zh-TW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Directly learn a set of coordinates (the embedding) of a node, so that some feature of the network is preserved.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556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●"/>
            </a:pPr>
            <a:r>
              <a:rPr lang="zh-TW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These embeddings are </a:t>
            </a:r>
            <a:r>
              <a:rPr lang="zh-TW" sz="2000" b="1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</a:rPr>
              <a:t>task independent</a:t>
            </a:r>
            <a:endParaRPr sz="2000" b="1">
              <a:solidFill>
                <a:srgbClr val="1155CC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14400" lvl="1" indent="-3556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○"/>
            </a:pPr>
            <a:r>
              <a:rPr lang="zh-TW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They can be used in different downstream predictions.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791</Words>
  <Application>Microsoft Office PowerPoint</Application>
  <PresentationFormat>全屏显示(16:9)</PresentationFormat>
  <Paragraphs>89</Paragraphs>
  <Slides>9</Slides>
  <Notes>9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4" baseType="lpstr">
      <vt:lpstr>KaTeX_Math</vt:lpstr>
      <vt:lpstr>Söhne</vt:lpstr>
      <vt:lpstr>Arial</vt:lpstr>
      <vt:lpstr>Calibri</vt:lpstr>
      <vt:lpstr>Simple Light</vt:lpstr>
      <vt:lpstr>3-1. Node Embeddings Introduction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3-1. Node Embeddings Introduction</dc:title>
  <cp:lastModifiedBy>戒酒的李白</cp:lastModifiedBy>
  <cp:revision>1</cp:revision>
  <dcterms:modified xsi:type="dcterms:W3CDTF">2024-03-03T03:18:45Z</dcterms:modified>
</cp:coreProperties>
</file>