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65" autoAdjust="0"/>
  </p:normalViewPr>
  <p:slideViewPr>
    <p:cSldViewPr snapToGrid="0">
      <p:cViewPr varScale="1">
        <p:scale>
          <a:sx n="198" d="100"/>
          <a:sy n="198" d="100"/>
        </p:scale>
        <p:origin x="714" y="2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988b62b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988b62b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63db15e82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63db15e82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dirty="0"/>
              <a:t>目标：设计一个高效的图特征描述符 </a:t>
            </a:r>
            <a:r>
              <a:rPr lang="en-US" altLang="zh-CN" dirty="0"/>
              <a:t>φ(G)</a:t>
            </a:r>
            <a:r>
              <a:rPr lang="zh-CN" altLang="en-US" dirty="0"/>
              <a:t>。</a:t>
            </a:r>
          </a:p>
          <a:p>
            <a:pPr marL="0" lvl="0" indent="0" algn="l" rtl="0">
              <a:spcBef>
                <a:spcPts val="0"/>
              </a:spcBef>
              <a:spcAft>
                <a:spcPts val="0"/>
              </a:spcAft>
              <a:buNone/>
            </a:pPr>
            <a:r>
              <a:rPr lang="zh-CN" altLang="en-US" dirty="0"/>
              <a:t>关键思想：迭代地使用邻域结构来描述节点的邻近拓扑。</a:t>
            </a:r>
          </a:p>
          <a:p>
            <a:pPr marL="0" lvl="0" indent="0" algn="l" rtl="0">
              <a:spcBef>
                <a:spcPts val="0"/>
              </a:spcBef>
              <a:spcAft>
                <a:spcPts val="0"/>
              </a:spcAft>
              <a:buNone/>
            </a:pPr>
            <a:r>
              <a:rPr lang="zh-CN" altLang="en-US" dirty="0"/>
              <a:t>它是节点度数</a:t>
            </a:r>
            <a:r>
              <a:rPr lang="en-US" altLang="zh-CN" dirty="0"/>
              <a:t>Bag</a:t>
            </a:r>
            <a:r>
              <a:rPr lang="zh-CN" altLang="en-US" dirty="0"/>
              <a:t>的一种泛化版本（节点度数只包含一跳邻域信息）。</a:t>
            </a:r>
          </a:p>
          <a:p>
            <a:pPr marL="0" lvl="0" indent="0" algn="l" rtl="0">
              <a:spcBef>
                <a:spcPts val="0"/>
              </a:spcBef>
              <a:spcAft>
                <a:spcPts val="0"/>
              </a:spcAft>
              <a:buNone/>
            </a:pPr>
            <a:r>
              <a:rPr lang="zh-CN" altLang="en-US" dirty="0"/>
              <a:t>→ 颜色细化算法</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63db15e82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63db15e82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63eebfe6b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63eebfe6b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63db15e820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63db15e82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63eebfe6b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63eebfe6b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63eebfe6b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63eebfe6b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Font typeface="+mj-lt"/>
              <a:buAutoNum type="arabicPeriod"/>
            </a:pPr>
            <a:r>
              <a:rPr lang="zh-CN" altLang="en-US" b="1" i="0" dirty="0">
                <a:solidFill>
                  <a:srgbClr val="ECECEC"/>
                </a:solidFill>
                <a:effectLst/>
                <a:latin typeface="Söhne"/>
              </a:rPr>
              <a:t>计算效率</a:t>
            </a:r>
            <a:r>
              <a:rPr lang="zh-CN" altLang="en-US" b="0" i="0" dirty="0">
                <a:solidFill>
                  <a:srgbClr val="ECECEC"/>
                </a:solidFill>
                <a:effectLst/>
                <a:latin typeface="Söhne"/>
              </a:rPr>
              <a:t>：</a:t>
            </a:r>
            <a:r>
              <a:rPr lang="en-US" altLang="zh-CN" b="0" i="0" dirty="0">
                <a:solidFill>
                  <a:srgbClr val="ECECEC"/>
                </a:solidFill>
                <a:effectLst/>
                <a:latin typeface="Söhne"/>
              </a:rPr>
              <a:t>WL Kernel</a:t>
            </a:r>
            <a:r>
              <a:rPr lang="zh-CN" altLang="en-US" b="0" i="0" dirty="0">
                <a:solidFill>
                  <a:srgbClr val="ECECEC"/>
                </a:solidFill>
                <a:effectLst/>
                <a:latin typeface="Söhne"/>
              </a:rPr>
              <a:t>在计算上非常高效。色彩细化（</a:t>
            </a:r>
            <a:r>
              <a:rPr lang="en-US" altLang="zh-CN" b="0" i="0" dirty="0">
                <a:solidFill>
                  <a:srgbClr val="ECECEC"/>
                </a:solidFill>
                <a:effectLst/>
                <a:latin typeface="Söhne"/>
              </a:rPr>
              <a:t>color refinement</a:t>
            </a:r>
            <a:r>
              <a:rPr lang="zh-CN" altLang="en-US" b="0" i="0" dirty="0">
                <a:solidFill>
                  <a:srgbClr val="ECECEC"/>
                </a:solidFill>
                <a:effectLst/>
                <a:latin typeface="Söhne"/>
              </a:rPr>
              <a:t>）过程需要的步骤数与图中边的数量有关。这意味着颜色细化的过程可以通过一定数量的步骤完成，每一步对应于图中的一个边。</a:t>
            </a:r>
          </a:p>
          <a:p>
            <a:pPr algn="l">
              <a:buFont typeface="+mj-lt"/>
              <a:buAutoNum type="arabicPeriod"/>
            </a:pPr>
            <a:r>
              <a:rPr lang="zh-CN" altLang="en-US" b="1" i="0" dirty="0">
                <a:solidFill>
                  <a:srgbClr val="ECECEC"/>
                </a:solidFill>
                <a:effectLst/>
                <a:latin typeface="Söhne"/>
              </a:rPr>
              <a:t>颜色数量</a:t>
            </a:r>
            <a:r>
              <a:rPr lang="zh-CN" altLang="en-US" b="0" i="0" dirty="0">
                <a:solidFill>
                  <a:srgbClr val="ECECEC"/>
                </a:solidFill>
                <a:effectLst/>
                <a:latin typeface="Söhne"/>
              </a:rPr>
              <a:t>：在</a:t>
            </a:r>
            <a:r>
              <a:rPr lang="en-US" altLang="zh-CN" b="0" i="0" dirty="0">
                <a:solidFill>
                  <a:srgbClr val="ECECEC"/>
                </a:solidFill>
                <a:effectLst/>
                <a:latin typeface="Söhne"/>
              </a:rPr>
              <a:t>WL Kernel</a:t>
            </a:r>
            <a:r>
              <a:rPr lang="zh-CN" altLang="en-US" b="0" i="0" dirty="0">
                <a:solidFill>
                  <a:srgbClr val="ECECEC"/>
                </a:solidFill>
                <a:effectLst/>
                <a:latin typeface="Söhne"/>
              </a:rPr>
              <a:t>中，所使用的颜色的数量依赖于节点的总数。颜色用于区分图中节点的角色和位置，因此，它们的数量会影响到图特征的表达能力。</a:t>
            </a:r>
          </a:p>
          <a:p>
            <a:pPr algn="l">
              <a:buFont typeface="+mj-lt"/>
              <a:buAutoNum type="arabicPeriod"/>
            </a:pPr>
            <a:r>
              <a:rPr lang="zh-CN" altLang="en-US" b="1" i="0" dirty="0">
                <a:solidFill>
                  <a:srgbClr val="ECECEC"/>
                </a:solidFill>
                <a:effectLst/>
                <a:latin typeface="Söhne"/>
              </a:rPr>
              <a:t>检查图同构</a:t>
            </a:r>
            <a:r>
              <a:rPr lang="zh-CN" altLang="en-US" b="0" i="0" dirty="0">
                <a:solidFill>
                  <a:srgbClr val="ECECEC"/>
                </a:solidFill>
                <a:effectLst/>
                <a:latin typeface="Söhne"/>
              </a:rPr>
              <a:t>：</a:t>
            </a:r>
            <a:r>
              <a:rPr lang="en-US" altLang="zh-CN" b="0" i="0" dirty="0">
                <a:solidFill>
                  <a:srgbClr val="ECECEC"/>
                </a:solidFill>
                <a:effectLst/>
                <a:latin typeface="Söhne"/>
              </a:rPr>
              <a:t>WL Kernel</a:t>
            </a:r>
            <a:r>
              <a:rPr lang="zh-CN" altLang="en-US" b="0" i="0" dirty="0">
                <a:solidFill>
                  <a:srgbClr val="ECECEC"/>
                </a:solidFill>
                <a:effectLst/>
                <a:latin typeface="Söhne"/>
              </a:rPr>
              <a:t>可以用于检查图同构，这是图理论中的一个问题，涉及判断两个图在结构上是否完全相同。图同构问题是计算图理论中的核心问题之一，而</a:t>
            </a:r>
            <a:r>
              <a:rPr lang="en-US" altLang="zh-CN" b="0" i="0" dirty="0">
                <a:solidFill>
                  <a:srgbClr val="ECECEC"/>
                </a:solidFill>
                <a:effectLst/>
                <a:latin typeface="Söhne"/>
              </a:rPr>
              <a:t>WL Kernel</a:t>
            </a:r>
            <a:r>
              <a:rPr lang="zh-CN" altLang="en-US" b="0" i="0" dirty="0">
                <a:solidFill>
                  <a:srgbClr val="ECECEC"/>
                </a:solidFill>
                <a:effectLst/>
                <a:latin typeface="Söhne"/>
              </a:rPr>
              <a:t>提供了一种判断两个图是否同构的有效方法。</a:t>
            </a:r>
          </a:p>
          <a:p>
            <a:pPr marL="158750" indent="0" algn="l">
              <a:buNone/>
            </a:pPr>
            <a:r>
              <a:rPr lang="zh-CN" altLang="en-US" b="0" i="0" dirty="0">
                <a:solidFill>
                  <a:srgbClr val="ECECEC"/>
                </a:solidFill>
                <a:effectLst/>
                <a:latin typeface="Söhne"/>
              </a:rPr>
              <a:t>总的来说，</a:t>
            </a:r>
            <a:r>
              <a:rPr lang="en-US" altLang="zh-CN" b="0" i="0" dirty="0">
                <a:solidFill>
                  <a:srgbClr val="ECECEC"/>
                </a:solidFill>
                <a:effectLst/>
                <a:latin typeface="Söhne"/>
              </a:rPr>
              <a:t>WL Kernel</a:t>
            </a:r>
            <a:r>
              <a:rPr lang="zh-CN" altLang="en-US" b="0" i="0" dirty="0">
                <a:solidFill>
                  <a:srgbClr val="ECECEC"/>
                </a:solidFill>
                <a:effectLst/>
                <a:latin typeface="Söhne"/>
              </a:rPr>
              <a:t>提供了一个强大的工具集，用于机器学习任务中的图数据，特别是在需要精确比较图结构特征的场景中。它的高效性和对图同构问题的适应性使得它在图分析领域中非常有用。</a:t>
            </a: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5988b62b4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5988b62b4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b="0" i="0" dirty="0">
                <a:solidFill>
                  <a:srgbClr val="ECECEC"/>
                </a:solidFill>
                <a:effectLst/>
                <a:latin typeface="Söhne"/>
              </a:rPr>
              <a:t>Graphlet Kernel</a:t>
            </a:r>
            <a:r>
              <a:rPr lang="zh-CN" altLang="en-US" b="0" i="0" dirty="0">
                <a:solidFill>
                  <a:srgbClr val="ECECEC"/>
                </a:solidFill>
                <a:effectLst/>
                <a:latin typeface="Söhne"/>
              </a:rPr>
              <a:t>（图形子图核）：</a:t>
            </a:r>
          </a:p>
          <a:p>
            <a:pPr marL="0" lvl="0" indent="0" algn="l" rtl="0">
              <a:spcBef>
                <a:spcPts val="0"/>
              </a:spcBef>
              <a:spcAft>
                <a:spcPts val="0"/>
              </a:spcAft>
              <a:buNone/>
            </a:pPr>
            <a:r>
              <a:rPr lang="en-US" altLang="zh-CN" b="0" i="0" dirty="0">
                <a:solidFill>
                  <a:srgbClr val="ECECEC"/>
                </a:solidFill>
                <a:effectLst/>
                <a:latin typeface="Söhne"/>
              </a:rPr>
              <a:t>Bag of graphlets</a:t>
            </a:r>
            <a:r>
              <a:rPr lang="zh-CN" altLang="en-US" b="0" i="0" dirty="0">
                <a:solidFill>
                  <a:srgbClr val="ECECEC"/>
                </a:solidFill>
                <a:effectLst/>
                <a:latin typeface="Söhne"/>
              </a:rPr>
              <a:t>（图形子图的集合）：类似于自然语言处理中的词袋模型（</a:t>
            </a:r>
            <a:r>
              <a:rPr lang="en-US" altLang="zh-CN" b="0" i="0" dirty="0">
                <a:solidFill>
                  <a:srgbClr val="ECECEC"/>
                </a:solidFill>
                <a:effectLst/>
                <a:latin typeface="Söhne"/>
              </a:rPr>
              <a:t>Bag of Words</a:t>
            </a:r>
            <a:r>
              <a:rPr lang="zh-CN" altLang="en-US" b="0" i="0" dirty="0">
                <a:solidFill>
                  <a:srgbClr val="ECECEC"/>
                </a:solidFill>
                <a:effectLst/>
                <a:latin typeface="Söhne"/>
              </a:rPr>
              <a:t>），它通过计算小的图形子图（图中节点和边的小模式）的频率来表示图。</a:t>
            </a:r>
          </a:p>
          <a:p>
            <a:pPr marL="0" lvl="0" indent="0" algn="l" rtl="0">
              <a:spcBef>
                <a:spcPts val="0"/>
              </a:spcBef>
              <a:spcAft>
                <a:spcPts val="0"/>
              </a:spcAft>
              <a:buNone/>
            </a:pPr>
            <a:r>
              <a:rPr lang="zh-CN" altLang="en-US" b="0" i="0" dirty="0">
                <a:solidFill>
                  <a:srgbClr val="ECECEC"/>
                </a:solidFill>
                <a:effectLst/>
                <a:latin typeface="Söhne"/>
              </a:rPr>
              <a:t>计算成本高：由于需要枚举和计算图中所有可能的图形子图，这个过程可能需要大量的计算资源，特别是对于大型图。</a:t>
            </a:r>
            <a:endParaRPr lang="en-US" altLang="zh-CN" b="0" i="0" dirty="0">
              <a:solidFill>
                <a:srgbClr val="ECECEC"/>
              </a:solidFill>
              <a:effectLst/>
              <a:latin typeface="Söhne"/>
            </a:endParaRPr>
          </a:p>
          <a:p>
            <a:pPr marL="0" lvl="0" indent="0" algn="l" rtl="0">
              <a:spcBef>
                <a:spcPts val="0"/>
              </a:spcBef>
              <a:spcAft>
                <a:spcPts val="0"/>
              </a:spcAft>
              <a:buNone/>
            </a:pPr>
            <a:endParaRPr lang="zh-CN" altLang="en-US" b="0" i="0" dirty="0">
              <a:solidFill>
                <a:srgbClr val="ECECEC"/>
              </a:solidFill>
              <a:effectLst/>
              <a:latin typeface="Söhne"/>
            </a:endParaRPr>
          </a:p>
          <a:p>
            <a:pPr marL="0" lvl="0" indent="0" algn="l" rtl="0">
              <a:spcBef>
                <a:spcPts val="0"/>
              </a:spcBef>
              <a:spcAft>
                <a:spcPts val="0"/>
              </a:spcAft>
              <a:buNone/>
            </a:pPr>
            <a:r>
              <a:rPr lang="en-US" altLang="zh-CN" b="0" i="0" dirty="0" err="1">
                <a:solidFill>
                  <a:srgbClr val="ECECEC"/>
                </a:solidFill>
                <a:effectLst/>
                <a:latin typeface="Söhne"/>
              </a:rPr>
              <a:t>Weisfeiler</a:t>
            </a:r>
            <a:r>
              <a:rPr lang="en-US" altLang="zh-CN" b="0" i="0" dirty="0">
                <a:solidFill>
                  <a:srgbClr val="ECECEC"/>
                </a:solidFill>
                <a:effectLst/>
                <a:latin typeface="Söhne"/>
              </a:rPr>
              <a:t>-Lehman Kernel</a:t>
            </a:r>
            <a:r>
              <a:rPr lang="zh-CN" altLang="en-US" b="0" i="0" dirty="0">
                <a:solidFill>
                  <a:srgbClr val="ECECEC"/>
                </a:solidFill>
                <a:effectLst/>
                <a:latin typeface="Söhne"/>
              </a:rPr>
              <a:t>（</a:t>
            </a:r>
            <a:r>
              <a:rPr lang="en-US" altLang="zh-CN" b="0" i="0" dirty="0">
                <a:solidFill>
                  <a:srgbClr val="ECECEC"/>
                </a:solidFill>
                <a:effectLst/>
                <a:latin typeface="Söhne"/>
              </a:rPr>
              <a:t>WL</a:t>
            </a:r>
            <a:r>
              <a:rPr lang="zh-CN" altLang="en-US" b="0" i="0" dirty="0">
                <a:solidFill>
                  <a:srgbClr val="ECECEC"/>
                </a:solidFill>
                <a:effectLst/>
                <a:latin typeface="Söhne"/>
              </a:rPr>
              <a:t>核）：</a:t>
            </a:r>
          </a:p>
          <a:p>
            <a:pPr marL="0" lvl="0" indent="0" algn="l" rtl="0">
              <a:spcBef>
                <a:spcPts val="0"/>
              </a:spcBef>
              <a:spcAft>
                <a:spcPts val="0"/>
              </a:spcAft>
              <a:buNone/>
            </a:pPr>
            <a:r>
              <a:rPr lang="en-US" altLang="zh-CN" b="0" i="0" dirty="0">
                <a:solidFill>
                  <a:srgbClr val="ECECEC"/>
                </a:solidFill>
                <a:effectLst/>
                <a:latin typeface="Söhne"/>
              </a:rPr>
              <a:t>Bag of colors</a:t>
            </a:r>
            <a:r>
              <a:rPr lang="zh-CN" altLang="en-US" b="0" i="0" dirty="0">
                <a:solidFill>
                  <a:srgbClr val="ECECEC"/>
                </a:solidFill>
                <a:effectLst/>
                <a:latin typeface="Söhne"/>
              </a:rPr>
              <a:t>（颜色的集合）：使用迭代颜色细化过程来表示图，每一步更新节点的颜色以捕捉其邻居的结构。</a:t>
            </a:r>
          </a:p>
          <a:p>
            <a:pPr marL="0" lvl="0" indent="0" algn="l" rtl="0">
              <a:spcBef>
                <a:spcPts val="0"/>
              </a:spcBef>
              <a:spcAft>
                <a:spcPts val="0"/>
              </a:spcAft>
              <a:buNone/>
            </a:pPr>
            <a:r>
              <a:rPr lang="zh-CN" altLang="en-US" b="0" i="0" dirty="0">
                <a:solidFill>
                  <a:srgbClr val="ECECEC"/>
                </a:solidFill>
                <a:effectLst/>
                <a:latin typeface="Söhne"/>
              </a:rPr>
              <a:t>捕获</a:t>
            </a:r>
            <a:r>
              <a:rPr lang="en-US" altLang="zh-CN" b="0" i="0" dirty="0">
                <a:solidFill>
                  <a:srgbClr val="ECECEC"/>
                </a:solidFill>
                <a:effectLst/>
                <a:latin typeface="Söhne"/>
              </a:rPr>
              <a:t>K</a:t>
            </a:r>
            <a:r>
              <a:rPr lang="zh-CN" altLang="en-US" b="0" i="0" dirty="0">
                <a:solidFill>
                  <a:srgbClr val="ECECEC"/>
                </a:solidFill>
                <a:effectLst/>
                <a:latin typeface="Söhne"/>
              </a:rPr>
              <a:t>跳内的图结构：</a:t>
            </a:r>
            <a:r>
              <a:rPr lang="en-US" altLang="zh-CN" b="0" i="0" dirty="0">
                <a:solidFill>
                  <a:srgbClr val="ECECEC"/>
                </a:solidFill>
                <a:effectLst/>
                <a:latin typeface="Söhne"/>
              </a:rPr>
              <a:t>WL</a:t>
            </a:r>
            <a:r>
              <a:rPr lang="zh-CN" altLang="en-US" b="0" i="0" dirty="0">
                <a:solidFill>
                  <a:srgbClr val="ECECEC"/>
                </a:solidFill>
                <a:effectLst/>
                <a:latin typeface="Söhne"/>
              </a:rPr>
              <a:t>核能够捕捉图中的</a:t>
            </a:r>
            <a:r>
              <a:rPr lang="en-US" altLang="zh-CN" b="0" i="0" dirty="0">
                <a:solidFill>
                  <a:srgbClr val="ECECEC"/>
                </a:solidFill>
                <a:effectLst/>
                <a:latin typeface="Söhne"/>
              </a:rPr>
              <a:t>K</a:t>
            </a:r>
            <a:r>
              <a:rPr lang="zh-CN" altLang="en-US" b="0" i="0" dirty="0">
                <a:solidFill>
                  <a:srgbClr val="ECECEC"/>
                </a:solidFill>
                <a:effectLst/>
                <a:latin typeface="Söhne"/>
              </a:rPr>
              <a:t>跳邻域内的结构，即节点和其</a:t>
            </a:r>
            <a:r>
              <a:rPr lang="en-US" altLang="zh-CN" b="0" i="0" dirty="0">
                <a:solidFill>
                  <a:srgbClr val="ECECEC"/>
                </a:solidFill>
                <a:effectLst/>
                <a:latin typeface="Söhne"/>
              </a:rPr>
              <a:t>K</a:t>
            </a:r>
            <a:r>
              <a:rPr lang="zh-CN" altLang="en-US" b="0" i="0" dirty="0">
                <a:solidFill>
                  <a:srgbClr val="ECECEC"/>
                </a:solidFill>
                <a:effectLst/>
                <a:latin typeface="Söhne"/>
              </a:rPr>
              <a:t>跳之内的邻居之间的连接模式。</a:t>
            </a:r>
          </a:p>
          <a:p>
            <a:pPr marL="0" lvl="0" indent="0" algn="l" rtl="0">
              <a:spcBef>
                <a:spcPts val="0"/>
              </a:spcBef>
              <a:spcAft>
                <a:spcPts val="0"/>
              </a:spcAft>
              <a:buNone/>
            </a:pPr>
            <a:r>
              <a:rPr lang="zh-CN" altLang="en-US" b="0" i="0" dirty="0">
                <a:solidFill>
                  <a:srgbClr val="ECECEC"/>
                </a:solidFill>
                <a:effectLst/>
                <a:latin typeface="Söhne"/>
              </a:rPr>
              <a:t>计算效率高：相比于图形子图核，</a:t>
            </a:r>
            <a:r>
              <a:rPr lang="en-US" altLang="zh-CN" b="0" i="0" dirty="0">
                <a:solidFill>
                  <a:srgbClr val="ECECEC"/>
                </a:solidFill>
                <a:effectLst/>
                <a:latin typeface="Söhne"/>
              </a:rPr>
              <a:t>WL</a:t>
            </a:r>
            <a:r>
              <a:rPr lang="zh-CN" altLang="en-US" b="0" i="0" dirty="0">
                <a:solidFill>
                  <a:srgbClr val="ECECEC"/>
                </a:solidFill>
                <a:effectLst/>
                <a:latin typeface="Söhne"/>
              </a:rPr>
              <a:t>核通过迭代过程更有效率地捕捉图的结构。</a:t>
            </a:r>
          </a:p>
          <a:p>
            <a:pPr marL="0" lvl="0" indent="0" algn="l" rtl="0">
              <a:spcBef>
                <a:spcPts val="0"/>
              </a:spcBef>
              <a:spcAft>
                <a:spcPts val="0"/>
              </a:spcAft>
              <a:buNone/>
            </a:pPr>
            <a:r>
              <a:rPr lang="zh-CN" altLang="en-US" b="0" i="0" dirty="0">
                <a:solidFill>
                  <a:srgbClr val="ECECEC"/>
                </a:solidFill>
                <a:effectLst/>
                <a:latin typeface="Söhne"/>
              </a:rPr>
              <a:t>与图神经网络紧密相关：</a:t>
            </a:r>
            <a:r>
              <a:rPr lang="en-US" altLang="zh-CN" b="0" i="0" dirty="0">
                <a:solidFill>
                  <a:srgbClr val="ECECEC"/>
                </a:solidFill>
                <a:effectLst/>
                <a:latin typeface="Söhne"/>
              </a:rPr>
              <a:t>WL</a:t>
            </a:r>
            <a:r>
              <a:rPr lang="zh-CN" altLang="en-US" b="0" i="0" dirty="0">
                <a:solidFill>
                  <a:srgbClr val="ECECEC"/>
                </a:solidFill>
                <a:effectLst/>
                <a:latin typeface="Söhne"/>
              </a:rPr>
              <a:t>核的思想与图神经网络（</a:t>
            </a:r>
            <a:r>
              <a:rPr lang="en-US" altLang="zh-CN" b="0" i="0" dirty="0">
                <a:solidFill>
                  <a:srgbClr val="ECECEC"/>
                </a:solidFill>
                <a:effectLst/>
                <a:latin typeface="Söhne"/>
              </a:rPr>
              <a:t>GNN</a:t>
            </a:r>
            <a:r>
              <a:rPr lang="zh-CN" altLang="en-US" b="0" i="0" dirty="0">
                <a:solidFill>
                  <a:srgbClr val="ECECEC"/>
                </a:solidFill>
                <a:effectLst/>
                <a:latin typeface="Söhne"/>
              </a:rPr>
              <a:t>）有密切的关系。</a:t>
            </a:r>
            <a:r>
              <a:rPr lang="en-US" altLang="zh-CN" b="0" i="0" dirty="0">
                <a:solidFill>
                  <a:srgbClr val="ECECEC"/>
                </a:solidFill>
                <a:effectLst/>
                <a:latin typeface="Söhne"/>
              </a:rPr>
              <a:t>GNN</a:t>
            </a:r>
            <a:r>
              <a:rPr lang="zh-CN" altLang="en-US" b="0" i="0" dirty="0">
                <a:solidFill>
                  <a:srgbClr val="ECECEC"/>
                </a:solidFill>
                <a:effectLst/>
                <a:latin typeface="Söhne"/>
              </a:rPr>
              <a:t>通过类似的迭代过程来学习图的节点表示，每一层网络都可以被看作是对节点的一次颜色更新。</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5988b62b4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5988b62b4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5988b62b4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5988b62b4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dirty="0"/>
              <a:t>核函数，简单举例</a:t>
            </a:r>
            <a:r>
              <a:rPr lang="en-US" altLang="zh-CN" dirty="0"/>
              <a:t>![](https://lovexl-oss.oss-cn-beijing.aliyuncs.com/bed/202403022123987.png)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sz="1100" dirty="0">
                <a:solidFill>
                  <a:schemeClr val="dk1"/>
                </a:solidFill>
                <a:latin typeface="Calibri"/>
                <a:ea typeface="Calibri"/>
                <a:cs typeface="Calibri"/>
                <a:sym typeface="Calibri"/>
              </a:rPr>
              <a:t>Kernel enables vectors to be operated in higher dimension</a:t>
            </a:r>
            <a:r>
              <a:rPr lang="zh-CN" altLang="en-US" b="0" i="0" dirty="0">
                <a:solidFill>
                  <a:srgbClr val="E1E3E6"/>
                </a:solidFill>
                <a:effectLst/>
                <a:latin typeface="PingFang SC"/>
              </a:rPr>
              <a:t>核函数使得向量可以在更高的维度上进行运算</a:t>
            </a:r>
            <a:endParaRPr lang="en-US" altLang="zh-CN" b="0" i="0" dirty="0">
              <a:solidFill>
                <a:srgbClr val="E1E3E6"/>
              </a:solidFill>
              <a:effectLst/>
              <a:latin typeface="PingFang SC"/>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CN" altLang="en-US" sz="1100" dirty="0">
                <a:solidFill>
                  <a:schemeClr val="dk1"/>
                </a:solidFill>
                <a:latin typeface="Calibri"/>
                <a:ea typeface="Calibri"/>
                <a:cs typeface="Calibri"/>
                <a:sym typeface="Calibri"/>
              </a:rPr>
              <a:t>核 </a:t>
            </a:r>
            <a:r>
              <a:rPr lang="en-US" altLang="zh-CN" sz="1100" dirty="0">
                <a:solidFill>
                  <a:schemeClr val="dk1"/>
                </a:solidFill>
                <a:latin typeface="Calibri"/>
                <a:ea typeface="Calibri"/>
                <a:cs typeface="Calibri"/>
                <a:sym typeface="Calibri"/>
              </a:rPr>
              <a:t>SVM </a:t>
            </a:r>
            <a:r>
              <a:rPr lang="zh-CN" altLang="en-US" sz="1100" dirty="0">
                <a:solidFill>
                  <a:schemeClr val="dk1"/>
                </a:solidFill>
                <a:latin typeface="Calibri"/>
                <a:ea typeface="Calibri"/>
                <a:cs typeface="Calibri"/>
                <a:sym typeface="Calibri"/>
              </a:rPr>
              <a:t>预测：定义核函数之后，可以使用现成的机器学习模型，如核支持向量机（</a:t>
            </a:r>
            <a:r>
              <a:rPr lang="en-US" altLang="zh-CN" sz="1100" dirty="0">
                <a:solidFill>
                  <a:schemeClr val="dk1"/>
                </a:solidFill>
                <a:latin typeface="Calibri"/>
                <a:ea typeface="Calibri"/>
                <a:cs typeface="Calibri"/>
                <a:sym typeface="Calibri"/>
              </a:rPr>
              <a:t>kernel SVM</a:t>
            </a:r>
            <a:r>
              <a:rPr lang="zh-CN" altLang="en-US" sz="1100" dirty="0">
                <a:solidFill>
                  <a:schemeClr val="dk1"/>
                </a:solidFill>
                <a:latin typeface="Calibri"/>
                <a:ea typeface="Calibri"/>
                <a:cs typeface="Calibri"/>
                <a:sym typeface="Calibri"/>
              </a:rPr>
              <a:t>），来进行预测。核 </a:t>
            </a:r>
            <a:r>
              <a:rPr lang="en-US" altLang="zh-CN" sz="1100" dirty="0">
                <a:solidFill>
                  <a:schemeClr val="dk1"/>
                </a:solidFill>
                <a:latin typeface="Calibri"/>
                <a:ea typeface="Calibri"/>
                <a:cs typeface="Calibri"/>
                <a:sym typeface="Calibri"/>
              </a:rPr>
              <a:t>SVM </a:t>
            </a:r>
            <a:r>
              <a:rPr lang="zh-CN" altLang="en-US" sz="1100" dirty="0">
                <a:solidFill>
                  <a:schemeClr val="dk1"/>
                </a:solidFill>
                <a:latin typeface="Calibri"/>
                <a:ea typeface="Calibri"/>
                <a:cs typeface="Calibri"/>
                <a:sym typeface="Calibri"/>
              </a:rPr>
              <a:t>利用核方法来找到不同类别之间的最佳分界面，即使在原始空间中类别不是线性可分的，它也可以在高维特征空间中找到这样的面。</a:t>
            </a:r>
            <a:endParaRPr lang="en-US" altLang="zh-CN" sz="11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5988b62b4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5988b62b47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Font typeface="+mj-lt"/>
              <a:buAutoNum type="arabicPeriod"/>
            </a:pPr>
            <a:r>
              <a:rPr lang="zh-CN" altLang="en-US" b="1" i="0" dirty="0">
                <a:solidFill>
                  <a:srgbClr val="ECECEC"/>
                </a:solidFill>
                <a:effectLst/>
                <a:latin typeface="Söhne"/>
              </a:rPr>
              <a:t>目标</a:t>
            </a:r>
            <a:r>
              <a:rPr lang="zh-CN" altLang="en-US" b="0" i="0" dirty="0">
                <a:solidFill>
                  <a:srgbClr val="ECECEC"/>
                </a:solidFill>
                <a:effectLst/>
                <a:latin typeface="Söhne"/>
              </a:rPr>
              <a:t>：设计一个图核函数 </a:t>
            </a:r>
            <a:r>
              <a:rPr lang="en-US" altLang="zh-CN" b="0" i="0" dirty="0">
                <a:solidFill>
                  <a:srgbClr val="ECECEC"/>
                </a:solidFill>
                <a:effectLst/>
                <a:latin typeface="Söhne"/>
              </a:rPr>
              <a:t>φ(G)</a:t>
            </a:r>
            <a:r>
              <a:rPr lang="zh-CN" altLang="en-US" b="0" i="0" dirty="0">
                <a:solidFill>
                  <a:srgbClr val="ECECEC"/>
                </a:solidFill>
                <a:effectLst/>
                <a:latin typeface="Söhne"/>
              </a:rPr>
              <a:t>，它可以衡量图</a:t>
            </a:r>
            <a:r>
              <a:rPr lang="en-US" altLang="zh-CN" b="0" i="0" dirty="0">
                <a:solidFill>
                  <a:srgbClr val="ECECEC"/>
                </a:solidFill>
                <a:effectLst/>
                <a:latin typeface="Söhne"/>
              </a:rPr>
              <a:t>G</a:t>
            </a:r>
            <a:r>
              <a:rPr lang="zh-CN" altLang="en-US" b="0" i="0" dirty="0">
                <a:solidFill>
                  <a:srgbClr val="ECECEC"/>
                </a:solidFill>
                <a:effectLst/>
                <a:latin typeface="Söhne"/>
              </a:rPr>
              <a:t>的特性。</a:t>
            </a:r>
          </a:p>
          <a:p>
            <a:pPr algn="l">
              <a:buFont typeface="+mj-lt"/>
              <a:buAutoNum type="arabicPeriod"/>
            </a:pPr>
            <a:r>
              <a:rPr lang="zh-CN" altLang="en-US" b="1" i="0" dirty="0">
                <a:solidFill>
                  <a:srgbClr val="ECECEC"/>
                </a:solidFill>
                <a:effectLst/>
                <a:latin typeface="Söhne"/>
              </a:rPr>
              <a:t>核心思想</a:t>
            </a:r>
            <a:r>
              <a:rPr lang="zh-CN" altLang="en-US" b="0" i="0" dirty="0">
                <a:solidFill>
                  <a:srgbClr val="ECECEC"/>
                </a:solidFill>
                <a:effectLst/>
                <a:latin typeface="Söhne"/>
              </a:rPr>
              <a:t>：采用词袋模型（</a:t>
            </a:r>
            <a:r>
              <a:rPr lang="en-US" altLang="zh-CN" b="0" i="0" dirty="0">
                <a:solidFill>
                  <a:srgbClr val="ECECEC"/>
                </a:solidFill>
                <a:effectLst/>
                <a:latin typeface="Söhne"/>
              </a:rPr>
              <a:t>Bag-of-Words, </a:t>
            </a:r>
            <a:r>
              <a:rPr lang="en-US" altLang="zh-CN" b="0" i="0" dirty="0" err="1">
                <a:solidFill>
                  <a:srgbClr val="ECECEC"/>
                </a:solidFill>
                <a:effectLst/>
                <a:latin typeface="Söhne"/>
              </a:rPr>
              <a:t>BoW</a:t>
            </a:r>
            <a:r>
              <a:rPr lang="zh-CN" altLang="en-US" b="0" i="0" dirty="0">
                <a:solidFill>
                  <a:srgbClr val="ECECEC"/>
                </a:solidFill>
                <a:effectLst/>
                <a:latin typeface="Söhne"/>
              </a:rPr>
              <a:t>）来表示图。词袋模型是自然语言处理（</a:t>
            </a:r>
            <a:r>
              <a:rPr lang="en-US" altLang="zh-CN" b="0" i="0" dirty="0">
                <a:solidFill>
                  <a:srgbClr val="ECECEC"/>
                </a:solidFill>
                <a:effectLst/>
                <a:latin typeface="Söhne"/>
              </a:rPr>
              <a:t>NLP</a:t>
            </a:r>
            <a:r>
              <a:rPr lang="zh-CN" altLang="en-US" b="0" i="0" dirty="0">
                <a:solidFill>
                  <a:srgbClr val="ECECEC"/>
                </a:solidFill>
                <a:effectLst/>
                <a:latin typeface="Söhne"/>
              </a:rPr>
              <a:t>）中常用的一种模型，用于将文本表示为其词汇的集合，忽略词汇的顺序和语法，仅仅关注词汇的出现频率。</a:t>
            </a:r>
          </a:p>
          <a:p>
            <a:pPr algn="l">
              <a:buFont typeface="+mj-lt"/>
              <a:buAutoNum type="arabicPeriod"/>
            </a:pPr>
            <a:r>
              <a:rPr lang="zh-CN" altLang="en-US" b="1" i="0" dirty="0">
                <a:solidFill>
                  <a:srgbClr val="ECECEC"/>
                </a:solidFill>
                <a:effectLst/>
                <a:latin typeface="Söhne"/>
              </a:rPr>
              <a:t>图中的应用</a:t>
            </a:r>
            <a:r>
              <a:rPr lang="zh-CN" altLang="en-US" b="0" i="0" dirty="0">
                <a:solidFill>
                  <a:srgbClr val="ECECEC"/>
                </a:solidFill>
                <a:effectLst/>
                <a:latin typeface="Söhne"/>
              </a:rPr>
              <a:t>：将图中的节点视作“词汇”。这是将</a:t>
            </a:r>
            <a:r>
              <a:rPr lang="en-US" altLang="zh-CN" b="0" i="0" dirty="0" err="1">
                <a:solidFill>
                  <a:srgbClr val="ECECEC"/>
                </a:solidFill>
                <a:effectLst/>
                <a:latin typeface="Söhne"/>
              </a:rPr>
              <a:t>BoW</a:t>
            </a:r>
            <a:r>
              <a:rPr lang="zh-CN" altLang="en-US" b="0" i="0" dirty="0">
                <a:solidFill>
                  <a:srgbClr val="ECECEC"/>
                </a:solidFill>
                <a:effectLst/>
                <a:latin typeface="Söhne"/>
              </a:rPr>
              <a:t>应用于图的最简单的方式。在这种方法中，你可以计算图中每个节点的频率，或者考虑图中节点的某些属性作为词袋模型的一部分。</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63db15e8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63db15e8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b="0" i="0" dirty="0">
                <a:solidFill>
                  <a:srgbClr val="ECECEC"/>
                </a:solidFill>
                <a:effectLst/>
                <a:latin typeface="Söhne"/>
              </a:rPr>
              <a:t>在上一页幻灯片中，提到的问题是简单的节点数计数（将节点视为词语的类比）并不总是能很好地工作，因为不同的图可能有相同数量的节点。因此，仅仅比较节点的数量并不能充分区分图形的结构。</a:t>
            </a:r>
            <a:endParaRPr lang="en-US" altLang="zh-CN" b="0" i="0" dirty="0">
              <a:solidFill>
                <a:srgbClr val="ECECEC"/>
              </a:solidFill>
              <a:effectLst/>
              <a:latin typeface="Söhne"/>
            </a:endParaRPr>
          </a:p>
          <a:p>
            <a:pPr marL="0" lvl="0" indent="0" algn="l" rtl="0">
              <a:spcBef>
                <a:spcPts val="0"/>
              </a:spcBef>
              <a:spcAft>
                <a:spcPts val="0"/>
              </a:spcAft>
              <a:buNone/>
            </a:pPr>
            <a:r>
              <a:rPr lang="zh-CN" altLang="en-US" dirty="0"/>
              <a:t>因此，这一页提出了一种改进的特征提取方法：</a:t>
            </a:r>
          </a:p>
          <a:p>
            <a:pPr marL="0" lvl="0" indent="0" algn="l" rtl="0">
              <a:spcBef>
                <a:spcPts val="0"/>
              </a:spcBef>
              <a:spcAft>
                <a:spcPts val="0"/>
              </a:spcAft>
              <a:buNone/>
            </a:pPr>
            <a:r>
              <a:rPr lang="zh-CN" altLang="en-US" dirty="0"/>
              <a:t>问题：仅仅使用节点数的</a:t>
            </a:r>
            <a:r>
              <a:rPr lang="en-US" altLang="zh-CN" dirty="0"/>
              <a:t>Bag-of-Words</a:t>
            </a:r>
            <a:r>
              <a:rPr lang="zh-CN" altLang="en-US" dirty="0"/>
              <a:t>（</a:t>
            </a:r>
            <a:r>
              <a:rPr lang="en-US" altLang="zh-CN" dirty="0" err="1"/>
              <a:t>BoW</a:t>
            </a:r>
            <a:r>
              <a:rPr lang="zh-CN" altLang="en-US" dirty="0"/>
              <a:t>）方法不能很好地工作。</a:t>
            </a:r>
          </a:p>
          <a:p>
            <a:pPr marL="0" lvl="0" indent="0" algn="l" rtl="0">
              <a:spcBef>
                <a:spcPts val="0"/>
              </a:spcBef>
              <a:spcAft>
                <a:spcPts val="0"/>
              </a:spcAft>
              <a:buNone/>
            </a:pPr>
            <a:r>
              <a:rPr lang="en-US" altLang="zh-CN" dirty="0"/>
              <a:t>Bag of Node Degrees</a:t>
            </a:r>
            <a:r>
              <a:rPr lang="zh-CN" altLang="en-US" dirty="0"/>
              <a:t>：作为一个解决方案，</a:t>
            </a:r>
            <a:r>
              <a:rPr lang="en-US" altLang="zh-CN" dirty="0"/>
              <a:t>PPT</a:t>
            </a:r>
            <a:r>
              <a:rPr lang="zh-CN" altLang="en-US" dirty="0"/>
              <a:t>建议使用基于节点度的</a:t>
            </a:r>
            <a:r>
              <a:rPr lang="en-US" altLang="zh-CN" dirty="0" err="1"/>
              <a:t>BoW</a:t>
            </a:r>
            <a:r>
              <a:rPr lang="zh-CN" altLang="en-US" dirty="0"/>
              <a:t>方法。这种方法不是简单地计数节点，而是计数具有特定度数的节点。在这里，“</a:t>
            </a:r>
            <a:r>
              <a:rPr lang="en-US" altLang="zh-CN" dirty="0"/>
              <a:t>Deg1”</a:t>
            </a:r>
            <a:r>
              <a:rPr lang="zh-CN" altLang="en-US" dirty="0"/>
              <a:t>、“</a:t>
            </a:r>
            <a:r>
              <a:rPr lang="en-US" altLang="zh-CN" dirty="0"/>
              <a:t>Deg2”</a:t>
            </a:r>
            <a:r>
              <a:rPr lang="zh-CN" altLang="en-US" dirty="0"/>
              <a:t>和“</a:t>
            </a:r>
            <a:r>
              <a:rPr lang="en-US" altLang="zh-CN" dirty="0"/>
              <a:t>Deg3”</a:t>
            </a:r>
            <a:r>
              <a:rPr lang="zh-CN" altLang="en-US" dirty="0"/>
              <a:t>代表了具有</a:t>
            </a:r>
            <a:r>
              <a:rPr lang="en-US" altLang="zh-CN" dirty="0"/>
              <a:t>1</a:t>
            </a:r>
            <a:r>
              <a:rPr lang="zh-CN" altLang="en-US" dirty="0"/>
              <a:t>度、</a:t>
            </a:r>
            <a:r>
              <a:rPr lang="en-US" altLang="zh-CN" dirty="0"/>
              <a:t>2</a:t>
            </a:r>
            <a:r>
              <a:rPr lang="zh-CN" altLang="en-US" dirty="0"/>
              <a:t>度和</a:t>
            </a:r>
            <a:r>
              <a:rPr lang="en-US" altLang="zh-CN" dirty="0"/>
              <a:t>3</a:t>
            </a:r>
            <a:r>
              <a:rPr lang="zh-CN" altLang="en-US" dirty="0"/>
              <a:t>度的节点的颜色编码。</a:t>
            </a:r>
          </a:p>
          <a:p>
            <a:pPr marL="0" lvl="0" indent="0" algn="l" rtl="0">
              <a:spcBef>
                <a:spcPts val="0"/>
              </a:spcBef>
              <a:spcAft>
                <a:spcPts val="0"/>
              </a:spcAft>
              <a:buNone/>
            </a:pPr>
            <a:r>
              <a:rPr lang="zh-CN" altLang="en-US" dirty="0"/>
              <a:t>特征向量的表示：这种方法的结果是一个特征向量，向量中的每个元素表示图中具有特定度数的节点数量。例如，对于第一个图，特征向量是 </a:t>
            </a:r>
            <a:r>
              <a:rPr lang="en-US" altLang="zh-CN" dirty="0"/>
              <a:t>[1, 2, 1]</a:t>
            </a:r>
            <a:r>
              <a:rPr lang="zh-CN" altLang="en-US" dirty="0"/>
              <a:t>，这表示图中有</a:t>
            </a:r>
            <a:r>
              <a:rPr lang="en-US" altLang="zh-CN" dirty="0"/>
              <a:t>1</a:t>
            </a:r>
            <a:r>
              <a:rPr lang="zh-CN" altLang="en-US" dirty="0"/>
              <a:t>个度为</a:t>
            </a:r>
            <a:r>
              <a:rPr lang="en-US" altLang="zh-CN" dirty="0"/>
              <a:t>1</a:t>
            </a:r>
            <a:r>
              <a:rPr lang="zh-CN" altLang="en-US" dirty="0"/>
              <a:t>的节点，</a:t>
            </a:r>
            <a:r>
              <a:rPr lang="en-US" altLang="zh-CN" dirty="0"/>
              <a:t>2</a:t>
            </a:r>
            <a:r>
              <a:rPr lang="zh-CN" altLang="en-US" dirty="0"/>
              <a:t>个度为</a:t>
            </a:r>
            <a:r>
              <a:rPr lang="en-US" altLang="zh-CN" dirty="0"/>
              <a:t>2</a:t>
            </a:r>
            <a:r>
              <a:rPr lang="zh-CN" altLang="en-US" dirty="0"/>
              <a:t>的节点，和</a:t>
            </a:r>
            <a:r>
              <a:rPr lang="en-US" altLang="zh-CN" dirty="0"/>
              <a:t>1</a:t>
            </a:r>
            <a:r>
              <a:rPr lang="zh-CN" altLang="en-US" dirty="0"/>
              <a:t>个度为</a:t>
            </a:r>
            <a:r>
              <a:rPr lang="en-US" altLang="zh-CN" dirty="0"/>
              <a:t>3</a:t>
            </a:r>
            <a:r>
              <a:rPr lang="zh-CN" altLang="en-US" dirty="0"/>
              <a:t>的节点。对于第二个图，特征向量是 </a:t>
            </a:r>
            <a:r>
              <a:rPr lang="en-US" altLang="zh-CN" dirty="0"/>
              <a:t>[0, 2, 2]</a:t>
            </a:r>
            <a:r>
              <a:rPr lang="zh-CN" altLang="en-US" dirty="0"/>
              <a:t>，表示没有度为</a:t>
            </a:r>
            <a:r>
              <a:rPr lang="en-US" altLang="zh-CN" dirty="0"/>
              <a:t>1</a:t>
            </a:r>
            <a:r>
              <a:rPr lang="zh-CN" altLang="en-US" dirty="0"/>
              <a:t>的节点，有</a:t>
            </a:r>
            <a:r>
              <a:rPr lang="en-US" altLang="zh-CN" dirty="0"/>
              <a:t>2</a:t>
            </a:r>
            <a:r>
              <a:rPr lang="zh-CN" altLang="en-US" dirty="0"/>
              <a:t>个度为</a:t>
            </a:r>
            <a:r>
              <a:rPr lang="en-US" altLang="zh-CN" dirty="0"/>
              <a:t>2</a:t>
            </a:r>
            <a:r>
              <a:rPr lang="zh-CN" altLang="en-US" dirty="0"/>
              <a:t>的节点和</a:t>
            </a:r>
            <a:r>
              <a:rPr lang="en-US" altLang="zh-CN" dirty="0"/>
              <a:t>2</a:t>
            </a:r>
            <a:r>
              <a:rPr lang="zh-CN" altLang="en-US" dirty="0"/>
              <a:t>个度为</a:t>
            </a:r>
            <a:r>
              <a:rPr lang="en-US" altLang="zh-CN" dirty="0"/>
              <a:t>3</a:t>
            </a:r>
            <a:r>
              <a:rPr lang="zh-CN" altLang="en-US" dirty="0"/>
              <a:t>的节点。</a:t>
            </a:r>
          </a:p>
          <a:p>
            <a:pPr marL="0" lvl="0" indent="0" algn="l" rtl="0">
              <a:spcBef>
                <a:spcPts val="0"/>
              </a:spcBef>
              <a:spcAft>
                <a:spcPts val="0"/>
              </a:spcAft>
              <a:buNone/>
            </a:pPr>
            <a:r>
              <a:rPr lang="zh-CN" altLang="en-US" dirty="0"/>
              <a:t>不同特征的获取：这种方法可以区分具有不同结构的图，即使它们具有相同数量的节点。因为节点的连接方式（度数）是不同的，所以可以获得不同的特征表示。</a:t>
            </a:r>
          </a:p>
          <a:p>
            <a:pPr marL="0" lvl="0" indent="0" algn="l" rtl="0">
              <a:spcBef>
                <a:spcPts val="0"/>
              </a:spcBef>
              <a:spcAft>
                <a:spcPts val="0"/>
              </a:spcAft>
              <a:buNone/>
            </a:pPr>
            <a:r>
              <a:rPr lang="en-US" altLang="zh-CN" dirty="0"/>
              <a:t>Graph Kernel </a:t>
            </a:r>
            <a:r>
              <a:rPr lang="zh-CN" altLang="en-US" dirty="0"/>
              <a:t>和 </a:t>
            </a:r>
            <a:r>
              <a:rPr lang="en-US" altLang="zh-CN" dirty="0" err="1"/>
              <a:t>Weisfeiler</a:t>
            </a:r>
            <a:r>
              <a:rPr lang="en-US" altLang="zh-CN" dirty="0"/>
              <a:t>-Lehman Kernel</a:t>
            </a:r>
            <a:r>
              <a:rPr lang="zh-CN" altLang="en-US" dirty="0"/>
              <a:t>：幻灯片提到了</a:t>
            </a:r>
            <a:r>
              <a:rPr lang="en-US" altLang="zh-CN" dirty="0"/>
              <a:t>Graph Kernel</a:t>
            </a:r>
            <a:r>
              <a:rPr lang="zh-CN" altLang="en-US" dirty="0"/>
              <a:t>和</a:t>
            </a:r>
            <a:r>
              <a:rPr lang="en-US" altLang="zh-CN" dirty="0" err="1"/>
              <a:t>Weisfeiler</a:t>
            </a:r>
            <a:r>
              <a:rPr lang="en-US" altLang="zh-CN" dirty="0"/>
              <a:t>-Lehman Kernel</a:t>
            </a:r>
            <a:r>
              <a:rPr lang="zh-CN" altLang="en-US" dirty="0"/>
              <a:t>都使用了某种形式的</a:t>
            </a:r>
            <a:r>
              <a:rPr lang="en-US" altLang="zh-CN" dirty="0"/>
              <a:t>Bag-of-*</a:t>
            </a:r>
            <a:r>
              <a:rPr lang="zh-CN" altLang="en-US" dirty="0"/>
              <a:t>表示法，它们可能使用了不同的特征提取技术来捕捉图的结构。这里的星号（*）代表了可以用多种不同的图属性来代替节点的计数。</a:t>
            </a:r>
            <a:r>
              <a:rPr lang="en-US" altLang="zh-CN" dirty="0" err="1"/>
              <a:t>Weisfeiler</a:t>
            </a:r>
            <a:r>
              <a:rPr lang="en-US" altLang="zh-CN" dirty="0"/>
              <a:t>-Lehman</a:t>
            </a:r>
            <a:r>
              <a:rPr lang="zh-CN" altLang="en-US" dirty="0"/>
              <a:t>（</a:t>
            </a:r>
            <a:r>
              <a:rPr lang="en-US" altLang="zh-CN" dirty="0"/>
              <a:t>WL</a:t>
            </a:r>
            <a:r>
              <a:rPr lang="zh-CN" altLang="en-US" dirty="0"/>
              <a:t>）核是一个特别的算法，它通过迭代过程为图中的每个节点赋予标签，从而提取图的特征，这种方法通常比仅使用节点度数更为复杂和强大。</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63db15e82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63db15e82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63db15e820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63db15e82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63db15e82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63db15e82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63db15e82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63db15e82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dirty="0"/>
              <a:t>计算图形子图是昂贵的！</a:t>
            </a:r>
          </a:p>
          <a:p>
            <a:pPr marL="0" lvl="0" indent="0" algn="l" rtl="0">
              <a:spcBef>
                <a:spcPts val="0"/>
              </a:spcBef>
              <a:spcAft>
                <a:spcPts val="0"/>
              </a:spcAft>
              <a:buNone/>
            </a:pPr>
            <a:r>
              <a:rPr lang="zh-CN" altLang="en-US" dirty="0"/>
              <a:t>通过枚举计算具有 </a:t>
            </a:r>
            <a:r>
              <a:rPr lang="en-US" altLang="zh-CN" dirty="0"/>
              <a:t>n </a:t>
            </a:r>
            <a:r>
              <a:rPr lang="zh-CN" altLang="en-US" dirty="0"/>
              <a:t>个节点的图的大小为 </a:t>
            </a:r>
            <a:r>
              <a:rPr lang="en-US" altLang="zh-CN" dirty="0"/>
              <a:t>k </a:t>
            </a:r>
            <a:r>
              <a:rPr lang="zh-CN" altLang="en-US" dirty="0"/>
              <a:t>的图形子图需要 </a:t>
            </a:r>
            <a:r>
              <a:rPr lang="en-US" altLang="zh-CN" dirty="0" err="1"/>
              <a:t>n^k</a:t>
            </a:r>
            <a:r>
              <a:rPr lang="en-US" altLang="zh-CN" dirty="0"/>
              <a:t> </a:t>
            </a:r>
            <a:r>
              <a:rPr lang="zh-CN" altLang="en-US" dirty="0"/>
              <a:t>的时间。</a:t>
            </a:r>
          </a:p>
          <a:p>
            <a:pPr marL="0" lvl="0" indent="0" algn="l" rtl="0">
              <a:spcBef>
                <a:spcPts val="0"/>
              </a:spcBef>
              <a:spcAft>
                <a:spcPts val="0"/>
              </a:spcAft>
              <a:buNone/>
            </a:pPr>
            <a:r>
              <a:rPr lang="zh-CN" altLang="en-US" dirty="0"/>
              <a:t>如果我们的图随时间变化，我们必须重新计算特征。</a:t>
            </a:r>
          </a:p>
          <a:p>
            <a:pPr marL="0" lvl="0" indent="0" algn="l" rtl="0">
              <a:spcBef>
                <a:spcPts val="0"/>
              </a:spcBef>
              <a:spcAft>
                <a:spcPts val="0"/>
              </a:spcAft>
              <a:buNone/>
            </a:pPr>
            <a:r>
              <a:rPr lang="zh-CN" altLang="en-US" dirty="0"/>
              <a:t>→ 我们能设计一个更高效的图核吗？</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eb.stanford.edu/class/cs224w/"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96775" y="1315800"/>
            <a:ext cx="8136600" cy="5850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zh-TW" sz="2722" b="1"/>
              <a:t>2-3. Traditaional Feature-based Methods: Graph</a:t>
            </a:r>
            <a:endParaRPr sz="2722" b="1"/>
          </a:p>
        </p:txBody>
      </p:sp>
      <p:sp>
        <p:nvSpPr>
          <p:cNvPr id="55" name="Google Shape;55;p13"/>
          <p:cNvSpPr txBox="1">
            <a:spLocks noGrp="1"/>
          </p:cNvSpPr>
          <p:nvPr>
            <p:ph type="subTitle" idx="1"/>
          </p:nvPr>
        </p:nvSpPr>
        <p:spPr>
          <a:xfrm>
            <a:off x="793725" y="2253000"/>
            <a:ext cx="4772700" cy="15504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Font typeface="Calibri"/>
              <a:buAutoNum type="arabicPeriod"/>
            </a:pPr>
            <a:r>
              <a:rPr lang="zh-TW" sz="2000" b="1" dirty="0">
                <a:latin typeface="Calibri"/>
                <a:ea typeface="Calibri"/>
                <a:cs typeface="Calibri"/>
                <a:sym typeface="Calibri"/>
              </a:rPr>
              <a:t>Kernel methods</a:t>
            </a:r>
            <a:endParaRPr sz="2000" b="1" dirty="0">
              <a:latin typeface="Calibri"/>
              <a:ea typeface="Calibri"/>
              <a:cs typeface="Calibri"/>
              <a:sym typeface="Calibri"/>
            </a:endParaRPr>
          </a:p>
          <a:p>
            <a:pPr marL="457200" lvl="0" indent="-355600" algn="l" rtl="0">
              <a:lnSpc>
                <a:spcPct val="150000"/>
              </a:lnSpc>
              <a:spcBef>
                <a:spcPts val="0"/>
              </a:spcBef>
              <a:spcAft>
                <a:spcPts val="0"/>
              </a:spcAft>
              <a:buSzPts val="2000"/>
              <a:buFont typeface="Calibri"/>
              <a:buAutoNum type="arabicPeriod"/>
            </a:pPr>
            <a:r>
              <a:rPr lang="zh-TW" sz="2000" b="1" dirty="0">
                <a:latin typeface="Calibri"/>
                <a:ea typeface="Calibri"/>
                <a:cs typeface="Calibri"/>
                <a:sym typeface="Calibri"/>
              </a:rPr>
              <a:t>Graphlet Kernel</a:t>
            </a:r>
            <a:endParaRPr sz="2000" b="1" dirty="0">
              <a:latin typeface="Calibri"/>
              <a:ea typeface="Calibri"/>
              <a:cs typeface="Calibri"/>
              <a:sym typeface="Calibri"/>
            </a:endParaRPr>
          </a:p>
          <a:p>
            <a:pPr marL="457200" lvl="0" indent="-355600" algn="l" rtl="0">
              <a:lnSpc>
                <a:spcPct val="150000"/>
              </a:lnSpc>
              <a:spcBef>
                <a:spcPts val="0"/>
              </a:spcBef>
              <a:spcAft>
                <a:spcPts val="0"/>
              </a:spcAft>
              <a:buSzPts val="2000"/>
              <a:buFont typeface="Calibri"/>
              <a:buAutoNum type="arabicPeriod"/>
            </a:pPr>
            <a:r>
              <a:rPr lang="zh-TW" sz="2000" b="1" dirty="0">
                <a:latin typeface="Calibri"/>
                <a:ea typeface="Calibri"/>
                <a:cs typeface="Calibri"/>
                <a:sym typeface="Calibri"/>
              </a:rPr>
              <a:t>Weisfeiler-Lehman Kernel</a:t>
            </a:r>
            <a:endParaRPr sz="2000" b="1" dirty="0">
              <a:latin typeface="Calibri"/>
              <a:ea typeface="Calibri"/>
              <a:cs typeface="Calibri"/>
              <a:sym typeface="Calibri"/>
            </a:endParaRPr>
          </a:p>
        </p:txBody>
      </p:sp>
      <p:sp>
        <p:nvSpPr>
          <p:cNvPr id="56" name="Google Shape;56;p13"/>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 name="Google Shape;58;p13"/>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59" name="Google Shape;59;p13"/>
          <p:cNvSpPr txBox="1"/>
          <p:nvPr/>
        </p:nvSpPr>
        <p:spPr>
          <a:xfrm>
            <a:off x="172350" y="181200"/>
            <a:ext cx="75939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2600" b="1">
                <a:solidFill>
                  <a:schemeClr val="lt1"/>
                </a:solidFill>
                <a:latin typeface="Calibri"/>
                <a:ea typeface="Calibri"/>
                <a:cs typeface="Calibri"/>
                <a:sym typeface="Calibri"/>
              </a:rPr>
              <a:t>Machine Learning with Graphs</a:t>
            </a:r>
            <a:endParaRPr sz="2600" b="1">
              <a:solidFill>
                <a:schemeClr val="lt1"/>
              </a:solidFill>
              <a:latin typeface="Calibri"/>
              <a:ea typeface="Calibri"/>
              <a:cs typeface="Calibri"/>
              <a:sym typeface="Calibri"/>
            </a:endParaRPr>
          </a:p>
        </p:txBody>
      </p:sp>
      <p:pic>
        <p:nvPicPr>
          <p:cNvPr id="60" name="Google Shape;60;p13"/>
          <p:cNvPicPr preferRelativeResize="0"/>
          <p:nvPr/>
        </p:nvPicPr>
        <p:blipFill>
          <a:blip r:embed="rId4">
            <a:alphaModFix/>
          </a:blip>
          <a:stretch>
            <a:fillRect/>
          </a:stretch>
        </p:blipFill>
        <p:spPr>
          <a:xfrm>
            <a:off x="5566375" y="2148863"/>
            <a:ext cx="2428375" cy="2087200"/>
          </a:xfrm>
          <a:prstGeom prst="rect">
            <a:avLst/>
          </a:prstGeom>
          <a:noFill/>
          <a:ln>
            <a:noFill/>
          </a:ln>
        </p:spPr>
      </p:pic>
      <p:sp>
        <p:nvSpPr>
          <p:cNvPr id="61" name="Google Shape;61;p13"/>
          <p:cNvSpPr txBox="1"/>
          <p:nvPr/>
        </p:nvSpPr>
        <p:spPr>
          <a:xfrm>
            <a:off x="480925" y="3803400"/>
            <a:ext cx="5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a:latin typeface="Calibri"/>
                <a:ea typeface="Calibri"/>
                <a:cs typeface="Calibri"/>
                <a:sym typeface="Calibri"/>
              </a:rPr>
              <a:t>ref: </a:t>
            </a:r>
            <a:r>
              <a:rPr lang="zh-TW" u="sng">
                <a:solidFill>
                  <a:schemeClr val="hlink"/>
                </a:solidFill>
                <a:latin typeface="Calibri"/>
                <a:ea typeface="Calibri"/>
                <a:cs typeface="Calibri"/>
                <a:sym typeface="Calibri"/>
                <a:hlinkClick r:id="rId5"/>
              </a:rPr>
              <a:t>Jure Leskovec – Stanford CS224W: Machine Learning with Graphs</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 name="Google Shape;165;p22"/>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66" name="Google Shape;16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10</a:t>
            </a:fld>
            <a:endParaRPr/>
          </a:p>
        </p:txBody>
      </p:sp>
      <p:sp>
        <p:nvSpPr>
          <p:cNvPr id="167" name="Google Shape;167;p22"/>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Weisfeiler-Lehman Kernel</a:t>
            </a:r>
            <a:endParaRPr sz="3000" b="1">
              <a:solidFill>
                <a:schemeClr val="lt1"/>
              </a:solidFill>
              <a:latin typeface="Calibri"/>
              <a:ea typeface="Calibri"/>
              <a:cs typeface="Calibri"/>
              <a:sym typeface="Calibri"/>
            </a:endParaRPr>
          </a:p>
        </p:txBody>
      </p:sp>
      <p:sp>
        <p:nvSpPr>
          <p:cNvPr id="168" name="Google Shape;168;p22"/>
          <p:cNvSpPr txBox="1"/>
          <p:nvPr/>
        </p:nvSpPr>
        <p:spPr>
          <a:xfrm>
            <a:off x="464100" y="1067725"/>
            <a:ext cx="8258100" cy="3282000"/>
          </a:xfrm>
          <a:prstGeom prst="rect">
            <a:avLst/>
          </a:prstGeom>
          <a:noFill/>
          <a:ln>
            <a:noFill/>
          </a:ln>
        </p:spPr>
        <p:txBody>
          <a:bodyPr spcFirstLastPara="1" wrap="square" lIns="91425" tIns="91425" rIns="91425" bIns="91425" anchor="t" anchorCtr="0">
            <a:normAutofit lnSpcReduction="10000"/>
          </a:bodyPr>
          <a:lstStyle/>
          <a:p>
            <a:pPr marL="457200" lvl="0" indent="-355600" algn="l" rtl="0">
              <a:lnSpc>
                <a:spcPct val="150000"/>
              </a:lnSpc>
              <a:spcBef>
                <a:spcPts val="0"/>
              </a:spcBef>
              <a:spcAft>
                <a:spcPts val="0"/>
              </a:spcAft>
              <a:buClr>
                <a:schemeClr val="dk1"/>
              </a:buClr>
              <a:buSzPts val="2000"/>
              <a:buFont typeface="Calibri"/>
              <a:buChar char="●"/>
            </a:pPr>
            <a:r>
              <a:rPr lang="zh-TW" sz="2000" b="1" dirty="0">
                <a:solidFill>
                  <a:schemeClr val="dk1"/>
                </a:solidFill>
                <a:latin typeface="Calibri"/>
                <a:ea typeface="Calibri"/>
                <a:cs typeface="Calibri"/>
                <a:sym typeface="Calibri"/>
              </a:rPr>
              <a:t>Goal: </a:t>
            </a:r>
            <a:r>
              <a:rPr lang="zh-TW" sz="2000" dirty="0">
                <a:solidFill>
                  <a:schemeClr val="dk1"/>
                </a:solidFill>
                <a:latin typeface="Calibri"/>
                <a:ea typeface="Calibri"/>
                <a:cs typeface="Calibri"/>
                <a:sym typeface="Calibri"/>
              </a:rPr>
              <a:t>Design an efficient graph feature descriptor φ(G)</a:t>
            </a:r>
            <a:endParaRPr sz="2000" dirty="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b="1" dirty="0">
                <a:solidFill>
                  <a:schemeClr val="dk1"/>
                </a:solidFill>
                <a:latin typeface="Calibri"/>
                <a:ea typeface="Calibri"/>
                <a:cs typeface="Calibri"/>
                <a:sym typeface="Calibri"/>
              </a:rPr>
              <a:t>Key Idea:</a:t>
            </a:r>
            <a:r>
              <a:rPr lang="zh-TW" sz="2000" dirty="0">
                <a:solidFill>
                  <a:schemeClr val="dk1"/>
                </a:solidFill>
                <a:latin typeface="Calibri"/>
                <a:ea typeface="Calibri"/>
                <a:cs typeface="Calibri"/>
                <a:sym typeface="Calibri"/>
              </a:rPr>
              <a:t> Iteratively use neighborhood structure to describe node’s neighboring topology.</a:t>
            </a:r>
            <a:endParaRPr sz="2000" dirty="0">
              <a:solidFill>
                <a:schemeClr val="dk1"/>
              </a:solidFill>
              <a:latin typeface="Calibri"/>
              <a:ea typeface="Calibri"/>
              <a:cs typeface="Calibri"/>
              <a:sym typeface="Calibri"/>
            </a:endParaRPr>
          </a:p>
          <a:p>
            <a:pPr marL="1371600" lvl="1" indent="-355600" algn="l" rtl="0">
              <a:lnSpc>
                <a:spcPct val="150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Generalized version of Bag of node degrees (node degree only contains one-hop neighborhood information).</a:t>
            </a:r>
            <a:endParaRPr sz="2000" dirty="0">
              <a:solidFill>
                <a:schemeClr val="dk1"/>
              </a:solidFill>
              <a:latin typeface="Calibri"/>
              <a:ea typeface="Calibri"/>
              <a:cs typeface="Calibri"/>
              <a:sym typeface="Calibri"/>
            </a:endParaRPr>
          </a:p>
          <a:p>
            <a:pPr marL="0" lvl="0" indent="0" algn="l" rtl="0">
              <a:lnSpc>
                <a:spcPct val="150000"/>
              </a:lnSpc>
              <a:spcBef>
                <a:spcPts val="1200"/>
              </a:spcBef>
              <a:spcAft>
                <a:spcPts val="1200"/>
              </a:spcAft>
              <a:buNone/>
            </a:pPr>
            <a:r>
              <a:rPr lang="zh-TW" sz="2300" dirty="0">
                <a:solidFill>
                  <a:schemeClr val="dk1"/>
                </a:solidFill>
                <a:latin typeface="Calibri"/>
                <a:ea typeface="Calibri"/>
                <a:cs typeface="Calibri"/>
                <a:sym typeface="Calibri"/>
              </a:rPr>
              <a:t>→ </a:t>
            </a:r>
            <a:r>
              <a:rPr lang="zh-TW" sz="2300" b="1" dirty="0">
                <a:solidFill>
                  <a:srgbClr val="1155CC"/>
                </a:solidFill>
                <a:latin typeface="Calibri"/>
                <a:ea typeface="Calibri"/>
                <a:cs typeface="Calibri"/>
                <a:sym typeface="Calibri"/>
              </a:rPr>
              <a:t>Color Refinement Algorithm</a:t>
            </a:r>
            <a:endParaRPr sz="2300" b="1" dirty="0">
              <a:solidFill>
                <a:srgbClr val="1155CC"/>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23"/>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75" name="Google Shape;17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11</a:t>
            </a:fld>
            <a:endParaRPr/>
          </a:p>
        </p:txBody>
      </p:sp>
      <p:sp>
        <p:nvSpPr>
          <p:cNvPr id="176" name="Google Shape;176;p23"/>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Color Refinement</a:t>
            </a:r>
            <a:endParaRPr sz="3000" b="1">
              <a:solidFill>
                <a:schemeClr val="lt1"/>
              </a:solidFill>
              <a:latin typeface="Calibri"/>
              <a:ea typeface="Calibri"/>
              <a:cs typeface="Calibri"/>
              <a:sym typeface="Calibri"/>
            </a:endParaRPr>
          </a:p>
        </p:txBody>
      </p:sp>
      <p:sp>
        <p:nvSpPr>
          <p:cNvPr id="177" name="Google Shape;177;p23"/>
          <p:cNvSpPr txBox="1"/>
          <p:nvPr/>
        </p:nvSpPr>
        <p:spPr>
          <a:xfrm>
            <a:off x="464100" y="1067725"/>
            <a:ext cx="8258100" cy="39423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50000"/>
              </a:lnSpc>
              <a:spcBef>
                <a:spcPts val="0"/>
              </a:spcBef>
              <a:spcAft>
                <a:spcPts val="0"/>
              </a:spcAft>
              <a:buNone/>
            </a:pPr>
            <a:r>
              <a:rPr lang="zh-TW" sz="2000" dirty="0">
                <a:solidFill>
                  <a:schemeClr val="dk1"/>
                </a:solidFill>
                <a:latin typeface="Calibri"/>
                <a:ea typeface="Calibri"/>
                <a:cs typeface="Calibri"/>
                <a:sym typeface="Calibri"/>
              </a:rPr>
              <a:t>For a graph G with nodes V:</a:t>
            </a:r>
            <a:endParaRPr sz="2000" dirty="0">
              <a:solidFill>
                <a:schemeClr val="dk1"/>
              </a:solidFill>
              <a:latin typeface="Calibri"/>
              <a:ea typeface="Calibri"/>
              <a:cs typeface="Calibri"/>
              <a:sym typeface="Calibri"/>
            </a:endParaRPr>
          </a:p>
          <a:p>
            <a:pPr marL="457200" lvl="0" indent="-355600" algn="l" rtl="0">
              <a:lnSpc>
                <a:spcPct val="150000"/>
              </a:lnSpc>
              <a:spcBef>
                <a:spcPts val="1200"/>
              </a:spcBef>
              <a:spcAft>
                <a:spcPts val="0"/>
              </a:spcAft>
              <a:buClr>
                <a:schemeClr val="dk1"/>
              </a:buClr>
              <a:buSzPts val="2000"/>
              <a:buFont typeface="Calibri"/>
              <a:buAutoNum type="arabicPeriod"/>
            </a:pPr>
            <a:r>
              <a:rPr lang="zh-TW" sz="2000" dirty="0">
                <a:solidFill>
                  <a:schemeClr val="dk1"/>
                </a:solidFill>
                <a:latin typeface="Calibri"/>
                <a:ea typeface="Calibri"/>
                <a:cs typeface="Calibri"/>
                <a:sym typeface="Calibri"/>
              </a:rPr>
              <a:t>Assign initial color                   to each node v</a:t>
            </a:r>
            <a:endParaRPr sz="2000" dirty="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AutoNum type="arabicPeriod"/>
            </a:pPr>
            <a:r>
              <a:rPr lang="zh-TW" sz="2000" dirty="0">
                <a:solidFill>
                  <a:schemeClr val="dk1"/>
                </a:solidFill>
                <a:latin typeface="Calibri"/>
                <a:ea typeface="Calibri"/>
                <a:cs typeface="Calibri"/>
                <a:sym typeface="Calibri"/>
              </a:rPr>
              <a:t>Iteratively refine node colors by</a:t>
            </a:r>
            <a:endParaRPr sz="2000" dirty="0">
              <a:solidFill>
                <a:schemeClr val="dk1"/>
              </a:solidFill>
              <a:latin typeface="Calibri"/>
              <a:ea typeface="Calibri"/>
              <a:cs typeface="Calibri"/>
              <a:sym typeface="Calibri"/>
            </a:endParaRPr>
          </a:p>
          <a:p>
            <a:pPr marL="0" lvl="0" indent="0" algn="l" rtl="0">
              <a:lnSpc>
                <a:spcPct val="150000"/>
              </a:lnSpc>
              <a:spcBef>
                <a:spcPts val="1200"/>
              </a:spcBef>
              <a:spcAft>
                <a:spcPts val="0"/>
              </a:spcAft>
              <a:buNone/>
            </a:pPr>
            <a:endParaRPr sz="2000" dirty="0">
              <a:solidFill>
                <a:schemeClr val="dk1"/>
              </a:solidFill>
              <a:latin typeface="Calibri"/>
              <a:ea typeface="Calibri"/>
              <a:cs typeface="Calibri"/>
              <a:sym typeface="Calibri"/>
            </a:endParaRPr>
          </a:p>
          <a:p>
            <a:pPr marL="0" lvl="0" indent="0" algn="l" rtl="0">
              <a:lnSpc>
                <a:spcPct val="150000"/>
              </a:lnSpc>
              <a:spcBef>
                <a:spcPts val="1200"/>
              </a:spcBef>
              <a:spcAft>
                <a:spcPts val="0"/>
              </a:spcAft>
              <a:buNone/>
            </a:pPr>
            <a:r>
              <a:rPr lang="zh-TW" sz="2000" dirty="0">
                <a:solidFill>
                  <a:schemeClr val="dk1"/>
                </a:solidFill>
                <a:latin typeface="Calibri"/>
                <a:ea typeface="Calibri"/>
                <a:cs typeface="Calibri"/>
                <a:sym typeface="Calibri"/>
              </a:rPr>
              <a:t>	where HASH maps different inputs to different colors.</a:t>
            </a:r>
            <a:endParaRPr sz="2000" dirty="0">
              <a:solidFill>
                <a:schemeClr val="dk1"/>
              </a:solidFill>
              <a:latin typeface="Calibri"/>
              <a:ea typeface="Calibri"/>
              <a:cs typeface="Calibri"/>
              <a:sym typeface="Calibri"/>
            </a:endParaRPr>
          </a:p>
          <a:p>
            <a:pPr marL="457200" lvl="0" indent="-355600" algn="l" rtl="0">
              <a:lnSpc>
                <a:spcPct val="150000"/>
              </a:lnSpc>
              <a:spcBef>
                <a:spcPts val="1200"/>
              </a:spcBef>
              <a:spcAft>
                <a:spcPts val="0"/>
              </a:spcAft>
              <a:buClr>
                <a:schemeClr val="dk1"/>
              </a:buClr>
              <a:buSzPts val="2000"/>
              <a:buFont typeface="Calibri"/>
              <a:buAutoNum type="arabicPeriod"/>
            </a:pPr>
            <a:r>
              <a:rPr lang="zh-TW" sz="2000" dirty="0">
                <a:solidFill>
                  <a:schemeClr val="dk1"/>
                </a:solidFill>
                <a:latin typeface="Calibri"/>
                <a:ea typeface="Calibri"/>
                <a:cs typeface="Calibri"/>
                <a:sym typeface="Calibri"/>
              </a:rPr>
              <a:t>After K steps of iteration, c(K)(v) represents the structure of the K-hop neighborhood. </a:t>
            </a:r>
            <a:endParaRPr sz="2000" dirty="0">
              <a:solidFill>
                <a:schemeClr val="dk1"/>
              </a:solidFill>
              <a:latin typeface="Calibri"/>
              <a:ea typeface="Calibri"/>
              <a:cs typeface="Calibri"/>
              <a:sym typeface="Calibri"/>
            </a:endParaRPr>
          </a:p>
        </p:txBody>
      </p:sp>
      <p:pic>
        <p:nvPicPr>
          <p:cNvPr id="178" name="Google Shape;178;p23"/>
          <p:cNvPicPr preferRelativeResize="0"/>
          <p:nvPr/>
        </p:nvPicPr>
        <p:blipFill>
          <a:blip r:embed="rId4">
            <a:alphaModFix/>
          </a:blip>
          <a:stretch>
            <a:fillRect/>
          </a:stretch>
        </p:blipFill>
        <p:spPr>
          <a:xfrm>
            <a:off x="2979250" y="1732525"/>
            <a:ext cx="892800" cy="393600"/>
          </a:xfrm>
          <a:prstGeom prst="rect">
            <a:avLst/>
          </a:prstGeom>
          <a:noFill/>
          <a:ln>
            <a:noFill/>
          </a:ln>
        </p:spPr>
      </p:pic>
      <p:pic>
        <p:nvPicPr>
          <p:cNvPr id="179" name="Google Shape;179;p23"/>
          <p:cNvPicPr preferRelativeResize="0"/>
          <p:nvPr/>
        </p:nvPicPr>
        <p:blipFill>
          <a:blip r:embed="rId5">
            <a:alphaModFix/>
          </a:blip>
          <a:stretch>
            <a:fillRect/>
          </a:stretch>
        </p:blipFill>
        <p:spPr>
          <a:xfrm>
            <a:off x="1710050" y="2740725"/>
            <a:ext cx="4885850" cy="577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5" name="Google Shape;185;p24"/>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86" name="Google Shape;18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12</a:t>
            </a:fld>
            <a:endParaRPr/>
          </a:p>
        </p:txBody>
      </p:sp>
      <p:sp>
        <p:nvSpPr>
          <p:cNvPr id="187" name="Google Shape;187;p24"/>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Color Refinement Example</a:t>
            </a:r>
            <a:endParaRPr sz="3000" b="1">
              <a:solidFill>
                <a:schemeClr val="lt1"/>
              </a:solidFill>
              <a:latin typeface="Calibri"/>
              <a:ea typeface="Calibri"/>
              <a:cs typeface="Calibri"/>
              <a:sym typeface="Calibri"/>
            </a:endParaRPr>
          </a:p>
        </p:txBody>
      </p:sp>
      <p:sp>
        <p:nvSpPr>
          <p:cNvPr id="188" name="Google Shape;188;p24"/>
          <p:cNvSpPr txBox="1"/>
          <p:nvPr/>
        </p:nvSpPr>
        <p:spPr>
          <a:xfrm>
            <a:off x="464100" y="1067725"/>
            <a:ext cx="8258100" cy="8292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1200"/>
              </a:spcAft>
              <a:buNone/>
            </a:pPr>
            <a:r>
              <a:rPr lang="zh-TW" sz="2000" b="1">
                <a:solidFill>
                  <a:schemeClr val="dk1"/>
                </a:solidFill>
                <a:latin typeface="Calibri"/>
                <a:ea typeface="Calibri"/>
                <a:cs typeface="Calibri"/>
                <a:sym typeface="Calibri"/>
              </a:rPr>
              <a:t>Given two graphs:</a:t>
            </a:r>
            <a:endParaRPr sz="2000" b="1">
              <a:solidFill>
                <a:schemeClr val="dk1"/>
              </a:solidFill>
              <a:latin typeface="Calibri"/>
              <a:ea typeface="Calibri"/>
              <a:cs typeface="Calibri"/>
              <a:sym typeface="Calibri"/>
            </a:endParaRPr>
          </a:p>
        </p:txBody>
      </p:sp>
      <p:pic>
        <p:nvPicPr>
          <p:cNvPr id="189" name="Google Shape;189;p24"/>
          <p:cNvPicPr preferRelativeResize="0"/>
          <p:nvPr/>
        </p:nvPicPr>
        <p:blipFill rotWithShape="1">
          <a:blip r:embed="rId4">
            <a:alphaModFix/>
          </a:blip>
          <a:srcRect t="23248" r="61422"/>
          <a:stretch/>
        </p:blipFill>
        <p:spPr>
          <a:xfrm>
            <a:off x="550700" y="2040850"/>
            <a:ext cx="1899826" cy="1107550"/>
          </a:xfrm>
          <a:prstGeom prst="rect">
            <a:avLst/>
          </a:prstGeom>
          <a:noFill/>
          <a:ln>
            <a:noFill/>
          </a:ln>
        </p:spPr>
      </p:pic>
      <p:pic>
        <p:nvPicPr>
          <p:cNvPr id="190" name="Google Shape;190;p24"/>
          <p:cNvPicPr preferRelativeResize="0"/>
          <p:nvPr/>
        </p:nvPicPr>
        <p:blipFill rotWithShape="1">
          <a:blip r:embed="rId5">
            <a:alphaModFix/>
          </a:blip>
          <a:srcRect l="51966" t="19756"/>
          <a:stretch/>
        </p:blipFill>
        <p:spPr>
          <a:xfrm>
            <a:off x="2886299" y="3686925"/>
            <a:ext cx="2472500" cy="1327675"/>
          </a:xfrm>
          <a:prstGeom prst="rect">
            <a:avLst/>
          </a:prstGeom>
          <a:noFill/>
          <a:ln>
            <a:noFill/>
          </a:ln>
        </p:spPr>
      </p:pic>
      <p:sp>
        <p:nvSpPr>
          <p:cNvPr id="191" name="Google Shape;191;p24"/>
          <p:cNvSpPr txBox="1"/>
          <p:nvPr/>
        </p:nvSpPr>
        <p:spPr>
          <a:xfrm>
            <a:off x="0" y="1585550"/>
            <a:ext cx="2280600" cy="415500"/>
          </a:xfrm>
          <a:prstGeom prst="rect">
            <a:avLst/>
          </a:prstGeom>
          <a:noFill/>
          <a:ln>
            <a:noFill/>
          </a:ln>
        </p:spPr>
        <p:txBody>
          <a:bodyPr spcFirstLastPara="1" wrap="square" lIns="91425" tIns="91425" rIns="91425" bIns="91425" anchor="t" anchorCtr="0">
            <a:spAutoFit/>
          </a:bodyPr>
          <a:lstStyle/>
          <a:p>
            <a:pPr marL="457200" lvl="0" indent="-323850" algn="ctr" rtl="0">
              <a:spcBef>
                <a:spcPts val="0"/>
              </a:spcBef>
              <a:spcAft>
                <a:spcPts val="0"/>
              </a:spcAft>
              <a:buSzPts val="1500"/>
              <a:buFont typeface="Calibri"/>
              <a:buChar char="●"/>
            </a:pPr>
            <a:r>
              <a:rPr lang="zh-TW" sz="1500" b="1">
                <a:latin typeface="Calibri"/>
                <a:ea typeface="Calibri"/>
                <a:cs typeface="Calibri"/>
                <a:sym typeface="Calibri"/>
              </a:rPr>
              <a:t>Assign initial colors</a:t>
            </a:r>
            <a:endParaRPr sz="1500" b="1">
              <a:latin typeface="Calibri"/>
              <a:ea typeface="Calibri"/>
              <a:cs typeface="Calibri"/>
              <a:sym typeface="Calibri"/>
            </a:endParaRPr>
          </a:p>
        </p:txBody>
      </p:sp>
      <p:pic>
        <p:nvPicPr>
          <p:cNvPr id="192" name="Google Shape;192;p24"/>
          <p:cNvPicPr preferRelativeResize="0"/>
          <p:nvPr/>
        </p:nvPicPr>
        <p:blipFill rotWithShape="1">
          <a:blip r:embed="rId4">
            <a:alphaModFix/>
          </a:blip>
          <a:srcRect l="55543" t="23248"/>
          <a:stretch/>
        </p:blipFill>
        <p:spPr>
          <a:xfrm>
            <a:off x="3027875" y="2001050"/>
            <a:ext cx="2189375" cy="1107550"/>
          </a:xfrm>
          <a:prstGeom prst="rect">
            <a:avLst/>
          </a:prstGeom>
          <a:noFill/>
          <a:ln>
            <a:noFill/>
          </a:ln>
        </p:spPr>
      </p:pic>
      <p:pic>
        <p:nvPicPr>
          <p:cNvPr id="193" name="Google Shape;193;p24"/>
          <p:cNvPicPr preferRelativeResize="0"/>
          <p:nvPr/>
        </p:nvPicPr>
        <p:blipFill rotWithShape="1">
          <a:blip r:embed="rId5">
            <a:alphaModFix/>
          </a:blip>
          <a:srcRect t="19756" r="49872"/>
          <a:stretch/>
        </p:blipFill>
        <p:spPr>
          <a:xfrm>
            <a:off x="306025" y="3686925"/>
            <a:ext cx="2580276" cy="1327675"/>
          </a:xfrm>
          <a:prstGeom prst="rect">
            <a:avLst/>
          </a:prstGeom>
          <a:noFill/>
          <a:ln>
            <a:noFill/>
          </a:ln>
        </p:spPr>
      </p:pic>
      <p:sp>
        <p:nvSpPr>
          <p:cNvPr id="194" name="Google Shape;194;p24"/>
          <p:cNvSpPr txBox="1"/>
          <p:nvPr/>
        </p:nvSpPr>
        <p:spPr>
          <a:xfrm>
            <a:off x="75475" y="3390300"/>
            <a:ext cx="3126600" cy="415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Font typeface="Calibri"/>
              <a:buChar char="●"/>
            </a:pPr>
            <a:r>
              <a:rPr lang="zh-TW" sz="1500" b="1">
                <a:latin typeface="Calibri"/>
                <a:ea typeface="Calibri"/>
                <a:cs typeface="Calibri"/>
                <a:sym typeface="Calibri"/>
              </a:rPr>
              <a:t>Aggregate neighboring colors</a:t>
            </a:r>
            <a:endParaRPr sz="1500" b="1">
              <a:latin typeface="Calibri"/>
              <a:ea typeface="Calibri"/>
              <a:cs typeface="Calibri"/>
              <a:sym typeface="Calibri"/>
            </a:endParaRPr>
          </a:p>
        </p:txBody>
      </p:sp>
      <p:pic>
        <p:nvPicPr>
          <p:cNvPr id="195" name="Google Shape;195;p24"/>
          <p:cNvPicPr preferRelativeResize="0"/>
          <p:nvPr/>
        </p:nvPicPr>
        <p:blipFill>
          <a:blip r:embed="rId6">
            <a:alphaModFix/>
          </a:blip>
          <a:stretch>
            <a:fillRect/>
          </a:stretch>
        </p:blipFill>
        <p:spPr>
          <a:xfrm rot="5400000">
            <a:off x="2659325" y="3119448"/>
            <a:ext cx="545325" cy="191775"/>
          </a:xfrm>
          <a:prstGeom prst="rect">
            <a:avLst/>
          </a:prstGeom>
          <a:noFill/>
          <a:ln>
            <a:noFill/>
          </a:ln>
        </p:spPr>
      </p:pic>
      <p:pic>
        <p:nvPicPr>
          <p:cNvPr id="196" name="Google Shape;196;p24"/>
          <p:cNvPicPr preferRelativeResize="0"/>
          <p:nvPr/>
        </p:nvPicPr>
        <p:blipFill>
          <a:blip r:embed="rId6">
            <a:alphaModFix/>
          </a:blip>
          <a:stretch>
            <a:fillRect/>
          </a:stretch>
        </p:blipFill>
        <p:spPr>
          <a:xfrm rot="-1850430">
            <a:off x="4898200" y="3876423"/>
            <a:ext cx="545325" cy="191775"/>
          </a:xfrm>
          <a:prstGeom prst="rect">
            <a:avLst/>
          </a:prstGeom>
          <a:noFill/>
          <a:ln>
            <a:noFill/>
          </a:ln>
        </p:spPr>
      </p:pic>
      <p:pic>
        <p:nvPicPr>
          <p:cNvPr id="197" name="Google Shape;197;p24"/>
          <p:cNvPicPr preferRelativeResize="0"/>
          <p:nvPr/>
        </p:nvPicPr>
        <p:blipFill>
          <a:blip r:embed="rId7">
            <a:alphaModFix/>
          </a:blip>
          <a:stretch>
            <a:fillRect/>
          </a:stretch>
        </p:blipFill>
        <p:spPr>
          <a:xfrm>
            <a:off x="5358800" y="2825725"/>
            <a:ext cx="3598731" cy="1327675"/>
          </a:xfrm>
          <a:prstGeom prst="rect">
            <a:avLst/>
          </a:prstGeom>
          <a:noFill/>
          <a:ln>
            <a:noFill/>
          </a:ln>
        </p:spPr>
      </p:pic>
      <p:pic>
        <p:nvPicPr>
          <p:cNvPr id="198" name="Google Shape;198;p24"/>
          <p:cNvPicPr preferRelativeResize="0"/>
          <p:nvPr/>
        </p:nvPicPr>
        <p:blipFill>
          <a:blip r:embed="rId8">
            <a:alphaModFix/>
          </a:blip>
          <a:stretch>
            <a:fillRect/>
          </a:stretch>
        </p:blipFill>
        <p:spPr>
          <a:xfrm>
            <a:off x="6177101" y="1161837"/>
            <a:ext cx="1962125" cy="1389450"/>
          </a:xfrm>
          <a:prstGeom prst="rect">
            <a:avLst/>
          </a:prstGeom>
          <a:noFill/>
          <a:ln>
            <a:noFill/>
          </a:ln>
        </p:spPr>
      </p:pic>
      <p:sp>
        <p:nvSpPr>
          <p:cNvPr id="199" name="Google Shape;199;p24"/>
          <p:cNvSpPr txBox="1"/>
          <p:nvPr/>
        </p:nvSpPr>
        <p:spPr>
          <a:xfrm>
            <a:off x="5358800" y="2507338"/>
            <a:ext cx="3126600" cy="415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Font typeface="Calibri"/>
              <a:buChar char="●"/>
            </a:pPr>
            <a:r>
              <a:rPr lang="zh-TW" sz="1500" b="1">
                <a:latin typeface="Calibri"/>
                <a:ea typeface="Calibri"/>
                <a:cs typeface="Calibri"/>
                <a:sym typeface="Calibri"/>
              </a:rPr>
              <a:t>Hash aggregated colors</a:t>
            </a:r>
            <a:endParaRPr sz="1500" b="1">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par>
                                <p:cTn id="8" presetID="10" presetClass="entr" presetSubtype="0" fill="hold" nodeType="withEffect">
                                  <p:stCondLst>
                                    <p:cond delay="0"/>
                                  </p:stCondLst>
                                  <p:childTnLst>
                                    <p:set>
                                      <p:cBhvr>
                                        <p:cTn id="9" dur="1" fill="hold">
                                          <p:stCondLst>
                                            <p:cond delay="0"/>
                                          </p:stCondLst>
                                        </p:cTn>
                                        <p:tgtEl>
                                          <p:spTgt spid="194"/>
                                        </p:tgtEl>
                                        <p:attrNameLst>
                                          <p:attrName>style.visibility</p:attrName>
                                        </p:attrNameLst>
                                      </p:cBhvr>
                                      <p:to>
                                        <p:strVal val="visible"/>
                                      </p:to>
                                    </p:set>
                                    <p:animEffect transition="in" filter="fade">
                                      <p:cBhvr>
                                        <p:cTn id="10" dur="1000"/>
                                        <p:tgtEl>
                                          <p:spTgt spid="194"/>
                                        </p:tgtEl>
                                      </p:cBhvr>
                                    </p:animEffect>
                                  </p:childTnLst>
                                </p:cTn>
                              </p:par>
                              <p:par>
                                <p:cTn id="11" presetID="10" presetClass="entr" presetSubtype="0" fill="hold" nodeType="withEffect">
                                  <p:stCondLst>
                                    <p:cond delay="0"/>
                                  </p:stCondLst>
                                  <p:childTnLst>
                                    <p:set>
                                      <p:cBhvr>
                                        <p:cTn id="12" dur="1" fill="hold">
                                          <p:stCondLst>
                                            <p:cond delay="0"/>
                                          </p:stCondLst>
                                        </p:cTn>
                                        <p:tgtEl>
                                          <p:spTgt spid="190"/>
                                        </p:tgtEl>
                                        <p:attrNameLst>
                                          <p:attrName>style.visibility</p:attrName>
                                        </p:attrNameLst>
                                      </p:cBhvr>
                                      <p:to>
                                        <p:strVal val="visible"/>
                                      </p:to>
                                    </p:set>
                                    <p:animEffect transition="in" filter="fade">
                                      <p:cBhvr>
                                        <p:cTn id="13" dur="1000"/>
                                        <p:tgtEl>
                                          <p:spTgt spid="19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7"/>
                                        </p:tgtEl>
                                        <p:attrNameLst>
                                          <p:attrName>style.visibility</p:attrName>
                                        </p:attrNameLst>
                                      </p:cBhvr>
                                      <p:to>
                                        <p:strVal val="visible"/>
                                      </p:to>
                                    </p:set>
                                    <p:animEffect transition="in" filter="fade">
                                      <p:cBhvr>
                                        <p:cTn id="18" dur="1000"/>
                                        <p:tgtEl>
                                          <p:spTgt spid="197"/>
                                        </p:tgtEl>
                                      </p:cBhvr>
                                    </p:animEffect>
                                  </p:childTnLst>
                                </p:cTn>
                              </p:par>
                              <p:par>
                                <p:cTn id="19" presetID="10" presetClass="entr" presetSubtype="0" fill="hold" nodeType="withEffect">
                                  <p:stCondLst>
                                    <p:cond delay="0"/>
                                  </p:stCondLst>
                                  <p:childTnLst>
                                    <p:set>
                                      <p:cBhvr>
                                        <p:cTn id="20" dur="1" fill="hold">
                                          <p:stCondLst>
                                            <p:cond delay="0"/>
                                          </p:stCondLst>
                                        </p:cTn>
                                        <p:tgtEl>
                                          <p:spTgt spid="199"/>
                                        </p:tgtEl>
                                        <p:attrNameLst>
                                          <p:attrName>style.visibility</p:attrName>
                                        </p:attrNameLst>
                                      </p:cBhvr>
                                      <p:to>
                                        <p:strVal val="visible"/>
                                      </p:to>
                                    </p:set>
                                    <p:animEffect transition="in" filter="fade">
                                      <p:cBhvr>
                                        <p:cTn id="21" dur="1000"/>
                                        <p:tgtEl>
                                          <p:spTgt spid="199"/>
                                        </p:tgtEl>
                                      </p:cBhvr>
                                    </p:animEffect>
                                  </p:childTnLst>
                                </p:cTn>
                              </p:par>
                              <p:par>
                                <p:cTn id="22" presetID="10" presetClass="entr" presetSubtype="0" fill="hold" nodeType="withEffect">
                                  <p:stCondLst>
                                    <p:cond delay="0"/>
                                  </p:stCondLst>
                                  <p:childTnLst>
                                    <p:set>
                                      <p:cBhvr>
                                        <p:cTn id="23" dur="1" fill="hold">
                                          <p:stCondLst>
                                            <p:cond delay="0"/>
                                          </p:stCondLst>
                                        </p:cTn>
                                        <p:tgtEl>
                                          <p:spTgt spid="198"/>
                                        </p:tgtEl>
                                        <p:attrNameLst>
                                          <p:attrName>style.visibility</p:attrName>
                                        </p:attrNameLst>
                                      </p:cBhvr>
                                      <p:to>
                                        <p:strVal val="visible"/>
                                      </p:to>
                                    </p:set>
                                    <p:animEffect transition="in" filter="fade">
                                      <p:cBhvr>
                                        <p:cTn id="24"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5"/>
          <p:cNvPicPr preferRelativeResize="0"/>
          <p:nvPr/>
        </p:nvPicPr>
        <p:blipFill>
          <a:blip r:embed="rId3">
            <a:alphaModFix/>
          </a:blip>
          <a:stretch>
            <a:fillRect/>
          </a:stretch>
        </p:blipFill>
        <p:spPr>
          <a:xfrm>
            <a:off x="5208625" y="2897212"/>
            <a:ext cx="3775524" cy="1269650"/>
          </a:xfrm>
          <a:prstGeom prst="rect">
            <a:avLst/>
          </a:prstGeom>
          <a:noFill/>
          <a:ln>
            <a:noFill/>
          </a:ln>
        </p:spPr>
      </p:pic>
      <p:sp>
        <p:nvSpPr>
          <p:cNvPr id="205" name="Google Shape;205;p25"/>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6" name="Google Shape;206;p25"/>
          <p:cNvPicPr preferRelativeResize="0"/>
          <p:nvPr/>
        </p:nvPicPr>
        <p:blipFill>
          <a:blip r:embed="rId4">
            <a:alphaModFix/>
          </a:blip>
          <a:stretch>
            <a:fillRect/>
          </a:stretch>
        </p:blipFill>
        <p:spPr>
          <a:xfrm rot="2479508">
            <a:off x="7953462" y="59473"/>
            <a:ext cx="775050" cy="859357"/>
          </a:xfrm>
          <a:prstGeom prst="rect">
            <a:avLst/>
          </a:prstGeom>
          <a:noFill/>
          <a:ln>
            <a:noFill/>
          </a:ln>
        </p:spPr>
      </p:pic>
      <p:sp>
        <p:nvSpPr>
          <p:cNvPr id="207" name="Google Shape;20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13</a:t>
            </a:fld>
            <a:endParaRPr/>
          </a:p>
        </p:txBody>
      </p:sp>
      <p:sp>
        <p:nvSpPr>
          <p:cNvPr id="208" name="Google Shape;208;p25"/>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Color Refinement Example</a:t>
            </a:r>
            <a:endParaRPr sz="3000" b="1">
              <a:solidFill>
                <a:schemeClr val="lt1"/>
              </a:solidFill>
              <a:latin typeface="Calibri"/>
              <a:ea typeface="Calibri"/>
              <a:cs typeface="Calibri"/>
              <a:sym typeface="Calibri"/>
            </a:endParaRPr>
          </a:p>
        </p:txBody>
      </p:sp>
      <p:pic>
        <p:nvPicPr>
          <p:cNvPr id="209" name="Google Shape;209;p25"/>
          <p:cNvPicPr preferRelativeResize="0"/>
          <p:nvPr/>
        </p:nvPicPr>
        <p:blipFill rotWithShape="1">
          <a:blip r:embed="rId5">
            <a:alphaModFix/>
          </a:blip>
          <a:srcRect r="53392"/>
          <a:stretch/>
        </p:blipFill>
        <p:spPr>
          <a:xfrm>
            <a:off x="725725" y="1483225"/>
            <a:ext cx="1677299" cy="1327675"/>
          </a:xfrm>
          <a:prstGeom prst="rect">
            <a:avLst/>
          </a:prstGeom>
          <a:noFill/>
          <a:ln>
            <a:noFill/>
          </a:ln>
        </p:spPr>
      </p:pic>
      <p:sp>
        <p:nvSpPr>
          <p:cNvPr id="210" name="Google Shape;210;p25"/>
          <p:cNvSpPr txBox="1"/>
          <p:nvPr/>
        </p:nvSpPr>
        <p:spPr>
          <a:xfrm>
            <a:off x="311700" y="1067713"/>
            <a:ext cx="3126600" cy="415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Font typeface="Calibri"/>
              <a:buChar char="●"/>
            </a:pPr>
            <a:r>
              <a:rPr lang="zh-TW" sz="1500" b="1">
                <a:latin typeface="Calibri"/>
                <a:ea typeface="Calibri"/>
                <a:cs typeface="Calibri"/>
                <a:sym typeface="Calibri"/>
              </a:rPr>
              <a:t>Aggregated colors</a:t>
            </a:r>
            <a:endParaRPr sz="1500" b="1">
              <a:latin typeface="Calibri"/>
              <a:ea typeface="Calibri"/>
              <a:cs typeface="Calibri"/>
              <a:sym typeface="Calibri"/>
            </a:endParaRPr>
          </a:p>
        </p:txBody>
      </p:sp>
      <p:pic>
        <p:nvPicPr>
          <p:cNvPr id="211" name="Google Shape;211;p25"/>
          <p:cNvPicPr preferRelativeResize="0"/>
          <p:nvPr/>
        </p:nvPicPr>
        <p:blipFill>
          <a:blip r:embed="rId6">
            <a:alphaModFix/>
          </a:blip>
          <a:stretch>
            <a:fillRect/>
          </a:stretch>
        </p:blipFill>
        <p:spPr>
          <a:xfrm>
            <a:off x="159300" y="3527175"/>
            <a:ext cx="5031274" cy="1269650"/>
          </a:xfrm>
          <a:prstGeom prst="rect">
            <a:avLst/>
          </a:prstGeom>
          <a:noFill/>
          <a:ln>
            <a:noFill/>
          </a:ln>
        </p:spPr>
      </p:pic>
      <p:pic>
        <p:nvPicPr>
          <p:cNvPr id="212" name="Google Shape;212;p25"/>
          <p:cNvPicPr preferRelativeResize="0"/>
          <p:nvPr/>
        </p:nvPicPr>
        <p:blipFill rotWithShape="1">
          <a:blip r:embed="rId5">
            <a:alphaModFix/>
          </a:blip>
          <a:srcRect l="53388" r="4"/>
          <a:stretch/>
        </p:blipFill>
        <p:spPr>
          <a:xfrm>
            <a:off x="3203403" y="1483225"/>
            <a:ext cx="1677299" cy="1327675"/>
          </a:xfrm>
          <a:prstGeom prst="rect">
            <a:avLst/>
          </a:prstGeom>
          <a:noFill/>
          <a:ln>
            <a:noFill/>
          </a:ln>
        </p:spPr>
      </p:pic>
      <p:sp>
        <p:nvSpPr>
          <p:cNvPr id="213" name="Google Shape;213;p25"/>
          <p:cNvSpPr txBox="1"/>
          <p:nvPr/>
        </p:nvSpPr>
        <p:spPr>
          <a:xfrm>
            <a:off x="311700" y="3111663"/>
            <a:ext cx="3126600" cy="415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Font typeface="Calibri"/>
              <a:buChar char="●"/>
            </a:pPr>
            <a:r>
              <a:rPr lang="zh-TW" sz="1500" b="1">
                <a:latin typeface="Calibri"/>
                <a:ea typeface="Calibri"/>
                <a:cs typeface="Calibri"/>
                <a:sym typeface="Calibri"/>
              </a:rPr>
              <a:t>Aggregate neighboring colors</a:t>
            </a:r>
            <a:endParaRPr sz="1500" b="1">
              <a:latin typeface="Calibri"/>
              <a:ea typeface="Calibri"/>
              <a:cs typeface="Calibri"/>
              <a:sym typeface="Calibri"/>
            </a:endParaRPr>
          </a:p>
        </p:txBody>
      </p:sp>
      <p:pic>
        <p:nvPicPr>
          <p:cNvPr id="214" name="Google Shape;214;p25"/>
          <p:cNvPicPr preferRelativeResize="0"/>
          <p:nvPr/>
        </p:nvPicPr>
        <p:blipFill>
          <a:blip r:embed="rId7">
            <a:alphaModFix/>
          </a:blip>
          <a:stretch>
            <a:fillRect/>
          </a:stretch>
        </p:blipFill>
        <p:spPr>
          <a:xfrm rot="5400000">
            <a:off x="2506925" y="2814648"/>
            <a:ext cx="545325" cy="191775"/>
          </a:xfrm>
          <a:prstGeom prst="rect">
            <a:avLst/>
          </a:prstGeom>
          <a:noFill/>
          <a:ln>
            <a:noFill/>
          </a:ln>
        </p:spPr>
      </p:pic>
      <p:pic>
        <p:nvPicPr>
          <p:cNvPr id="215" name="Google Shape;215;p25"/>
          <p:cNvPicPr preferRelativeResize="0"/>
          <p:nvPr/>
        </p:nvPicPr>
        <p:blipFill>
          <a:blip r:embed="rId7">
            <a:alphaModFix/>
          </a:blip>
          <a:stretch>
            <a:fillRect/>
          </a:stretch>
        </p:blipFill>
        <p:spPr>
          <a:xfrm rot="-1094423">
            <a:off x="4830875" y="3719023"/>
            <a:ext cx="545325" cy="191775"/>
          </a:xfrm>
          <a:prstGeom prst="rect">
            <a:avLst/>
          </a:prstGeom>
          <a:noFill/>
          <a:ln>
            <a:noFill/>
          </a:ln>
        </p:spPr>
      </p:pic>
      <p:pic>
        <p:nvPicPr>
          <p:cNvPr id="216" name="Google Shape;216;p25"/>
          <p:cNvPicPr preferRelativeResize="0"/>
          <p:nvPr/>
        </p:nvPicPr>
        <p:blipFill>
          <a:blip r:embed="rId8">
            <a:alphaModFix/>
          </a:blip>
          <a:stretch>
            <a:fillRect/>
          </a:stretch>
        </p:blipFill>
        <p:spPr>
          <a:xfrm>
            <a:off x="6217018" y="975225"/>
            <a:ext cx="1814995" cy="1713700"/>
          </a:xfrm>
          <a:prstGeom prst="rect">
            <a:avLst/>
          </a:prstGeom>
          <a:noFill/>
          <a:ln>
            <a:noFill/>
          </a:ln>
        </p:spPr>
      </p:pic>
      <p:sp>
        <p:nvSpPr>
          <p:cNvPr id="217" name="Google Shape;217;p25"/>
          <p:cNvSpPr txBox="1"/>
          <p:nvPr/>
        </p:nvSpPr>
        <p:spPr>
          <a:xfrm>
            <a:off x="5190575" y="2637863"/>
            <a:ext cx="3126600" cy="415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Font typeface="Calibri"/>
              <a:buChar char="●"/>
            </a:pPr>
            <a:r>
              <a:rPr lang="zh-TW" sz="1500" b="1">
                <a:latin typeface="Calibri"/>
                <a:ea typeface="Calibri"/>
                <a:cs typeface="Calibri"/>
                <a:sym typeface="Calibri"/>
              </a:rPr>
              <a:t>Hash aggregated colors</a:t>
            </a:r>
            <a:endParaRPr sz="1500" b="1">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11"/>
                                        </p:tgtEl>
                                        <p:attrNameLst>
                                          <p:attrName>style.visibility</p:attrName>
                                        </p:attrNameLst>
                                      </p:cBhvr>
                                      <p:to>
                                        <p:strVal val="visible"/>
                                      </p:to>
                                    </p:set>
                                    <p:animEffect transition="in" filter="fade">
                                      <p:cBhvr>
                                        <p:cTn id="10" dur="1000"/>
                                        <p:tgtEl>
                                          <p:spTgt spid="2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4"/>
                                        </p:tgtEl>
                                        <p:attrNameLst>
                                          <p:attrName>style.visibility</p:attrName>
                                        </p:attrNameLst>
                                      </p:cBhvr>
                                      <p:to>
                                        <p:strVal val="visible"/>
                                      </p:to>
                                    </p:set>
                                    <p:animEffect transition="in" filter="fade">
                                      <p:cBhvr>
                                        <p:cTn id="15" dur="1000"/>
                                        <p:tgtEl>
                                          <p:spTgt spid="204"/>
                                        </p:tgtEl>
                                      </p:cBhvr>
                                    </p:animEffect>
                                  </p:childTnLst>
                                </p:cTn>
                              </p:par>
                              <p:par>
                                <p:cTn id="16" presetID="10" presetClass="entr" presetSubtype="0" fill="hold" nodeType="with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fade">
                                      <p:cBhvr>
                                        <p:cTn id="18" dur="1000"/>
                                        <p:tgtEl>
                                          <p:spTgt spid="217"/>
                                        </p:tgtEl>
                                      </p:cBhvr>
                                    </p:animEffect>
                                  </p:childTnLst>
                                </p:cTn>
                              </p:par>
                              <p:par>
                                <p:cTn id="19" presetID="10" presetClass="entr" presetSubtype="0" fill="hold" nodeType="withEffect">
                                  <p:stCondLst>
                                    <p:cond delay="0"/>
                                  </p:stCondLst>
                                  <p:childTnLst>
                                    <p:set>
                                      <p:cBhvr>
                                        <p:cTn id="20" dur="1" fill="hold">
                                          <p:stCondLst>
                                            <p:cond delay="0"/>
                                          </p:stCondLst>
                                        </p:cTn>
                                        <p:tgtEl>
                                          <p:spTgt spid="216"/>
                                        </p:tgtEl>
                                        <p:attrNameLst>
                                          <p:attrName>style.visibility</p:attrName>
                                        </p:attrNameLst>
                                      </p:cBhvr>
                                      <p:to>
                                        <p:strVal val="visible"/>
                                      </p:to>
                                    </p:set>
                                    <p:animEffect transition="in" filter="fade">
                                      <p:cBhvr>
                                        <p:cTn id="21"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p26"/>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224" name="Google Shape;22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14</a:t>
            </a:fld>
            <a:endParaRPr/>
          </a:p>
        </p:txBody>
      </p:sp>
      <p:sp>
        <p:nvSpPr>
          <p:cNvPr id="225" name="Google Shape;225;p26"/>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Weisfeiler-Lehman Graph Features &amp; Kernel</a:t>
            </a:r>
            <a:endParaRPr sz="3000" b="1">
              <a:solidFill>
                <a:schemeClr val="lt1"/>
              </a:solidFill>
              <a:latin typeface="Calibri"/>
              <a:ea typeface="Calibri"/>
              <a:cs typeface="Calibri"/>
              <a:sym typeface="Calibri"/>
            </a:endParaRPr>
          </a:p>
        </p:txBody>
      </p:sp>
      <p:sp>
        <p:nvSpPr>
          <p:cNvPr id="226" name="Google Shape;226;p26"/>
          <p:cNvSpPr txBox="1"/>
          <p:nvPr/>
        </p:nvSpPr>
        <p:spPr>
          <a:xfrm>
            <a:off x="464100" y="1067725"/>
            <a:ext cx="8258100" cy="8292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After color refinement, WL kernel counts node number for each color:</a:t>
            </a:r>
            <a:endParaRPr sz="2000">
              <a:solidFill>
                <a:schemeClr val="dk1"/>
              </a:solidFill>
              <a:latin typeface="Calibri"/>
              <a:ea typeface="Calibri"/>
              <a:cs typeface="Calibri"/>
              <a:sym typeface="Calibri"/>
            </a:endParaRPr>
          </a:p>
        </p:txBody>
      </p:sp>
      <p:pic>
        <p:nvPicPr>
          <p:cNvPr id="227" name="Google Shape;227;p26"/>
          <p:cNvPicPr preferRelativeResize="0"/>
          <p:nvPr/>
        </p:nvPicPr>
        <p:blipFill>
          <a:blip r:embed="rId4">
            <a:alphaModFix/>
          </a:blip>
          <a:stretch>
            <a:fillRect/>
          </a:stretch>
        </p:blipFill>
        <p:spPr>
          <a:xfrm>
            <a:off x="1825450" y="1713500"/>
            <a:ext cx="1693190" cy="829200"/>
          </a:xfrm>
          <a:prstGeom prst="rect">
            <a:avLst/>
          </a:prstGeom>
          <a:noFill/>
          <a:ln>
            <a:noFill/>
          </a:ln>
        </p:spPr>
      </p:pic>
      <p:pic>
        <p:nvPicPr>
          <p:cNvPr id="228" name="Google Shape;228;p26"/>
          <p:cNvPicPr preferRelativeResize="0"/>
          <p:nvPr/>
        </p:nvPicPr>
        <p:blipFill>
          <a:blip r:embed="rId5">
            <a:alphaModFix/>
          </a:blip>
          <a:stretch>
            <a:fillRect/>
          </a:stretch>
        </p:blipFill>
        <p:spPr>
          <a:xfrm>
            <a:off x="3638243" y="1463000"/>
            <a:ext cx="3229258" cy="1157150"/>
          </a:xfrm>
          <a:prstGeom prst="rect">
            <a:avLst/>
          </a:prstGeom>
          <a:noFill/>
          <a:ln>
            <a:noFill/>
          </a:ln>
        </p:spPr>
      </p:pic>
      <p:pic>
        <p:nvPicPr>
          <p:cNvPr id="229" name="Google Shape;229;p26"/>
          <p:cNvPicPr preferRelativeResize="0"/>
          <p:nvPr/>
        </p:nvPicPr>
        <p:blipFill>
          <a:blip r:embed="rId6">
            <a:alphaModFix/>
          </a:blip>
          <a:stretch>
            <a:fillRect/>
          </a:stretch>
        </p:blipFill>
        <p:spPr>
          <a:xfrm>
            <a:off x="1863000" y="2620150"/>
            <a:ext cx="1618088" cy="829200"/>
          </a:xfrm>
          <a:prstGeom prst="rect">
            <a:avLst/>
          </a:prstGeom>
          <a:noFill/>
          <a:ln>
            <a:noFill/>
          </a:ln>
        </p:spPr>
      </p:pic>
      <p:pic>
        <p:nvPicPr>
          <p:cNvPr id="230" name="Google Shape;230;p26"/>
          <p:cNvPicPr preferRelativeResize="0"/>
          <p:nvPr/>
        </p:nvPicPr>
        <p:blipFill>
          <a:blip r:embed="rId7">
            <a:alphaModFix/>
          </a:blip>
          <a:stretch>
            <a:fillRect/>
          </a:stretch>
        </p:blipFill>
        <p:spPr>
          <a:xfrm>
            <a:off x="3638250" y="2618892"/>
            <a:ext cx="3229250" cy="787408"/>
          </a:xfrm>
          <a:prstGeom prst="rect">
            <a:avLst/>
          </a:prstGeom>
          <a:noFill/>
          <a:ln>
            <a:noFill/>
          </a:ln>
        </p:spPr>
      </p:pic>
      <p:sp>
        <p:nvSpPr>
          <p:cNvPr id="231" name="Google Shape;231;p26"/>
          <p:cNvSpPr txBox="1"/>
          <p:nvPr/>
        </p:nvSpPr>
        <p:spPr>
          <a:xfrm>
            <a:off x="464100" y="3468600"/>
            <a:ext cx="8258100" cy="8292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By computing inner product of two vectors, we can get WL kernel value: </a:t>
            </a:r>
            <a:endParaRPr sz="2000">
              <a:solidFill>
                <a:schemeClr val="dk1"/>
              </a:solidFill>
              <a:latin typeface="Calibri"/>
              <a:ea typeface="Calibri"/>
              <a:cs typeface="Calibri"/>
              <a:sym typeface="Calibri"/>
            </a:endParaRPr>
          </a:p>
        </p:txBody>
      </p:sp>
      <p:pic>
        <p:nvPicPr>
          <p:cNvPr id="232" name="Google Shape;232;p26"/>
          <p:cNvPicPr preferRelativeResize="0"/>
          <p:nvPr/>
        </p:nvPicPr>
        <p:blipFill>
          <a:blip r:embed="rId8">
            <a:alphaModFix/>
          </a:blip>
          <a:stretch>
            <a:fillRect/>
          </a:stretch>
        </p:blipFill>
        <p:spPr>
          <a:xfrm>
            <a:off x="749900" y="3961825"/>
            <a:ext cx="2483249" cy="741850"/>
          </a:xfrm>
          <a:prstGeom prst="rect">
            <a:avLst/>
          </a:prstGeom>
          <a:noFill/>
          <a:ln>
            <a:noFill/>
          </a:ln>
        </p:spPr>
      </p:pic>
      <p:pic>
        <p:nvPicPr>
          <p:cNvPr id="233" name="Google Shape;233;p26"/>
          <p:cNvPicPr preferRelativeResize="0"/>
          <p:nvPr/>
        </p:nvPicPr>
        <p:blipFill>
          <a:blip r:embed="rId9">
            <a:alphaModFix/>
          </a:blip>
          <a:stretch>
            <a:fillRect/>
          </a:stretch>
        </p:blipFill>
        <p:spPr>
          <a:xfrm>
            <a:off x="3310375" y="4249775"/>
            <a:ext cx="327875" cy="327875"/>
          </a:xfrm>
          <a:prstGeom prst="rect">
            <a:avLst/>
          </a:prstGeom>
          <a:noFill/>
          <a:ln>
            <a:noFill/>
          </a:ln>
        </p:spPr>
      </p:pic>
      <p:pic>
        <p:nvPicPr>
          <p:cNvPr id="234" name="Google Shape;234;p26"/>
          <p:cNvPicPr preferRelativeResize="0"/>
          <p:nvPr/>
        </p:nvPicPr>
        <p:blipFill>
          <a:blip r:embed="rId4">
            <a:alphaModFix/>
          </a:blip>
          <a:stretch>
            <a:fillRect/>
          </a:stretch>
        </p:blipFill>
        <p:spPr>
          <a:xfrm>
            <a:off x="3715475" y="3999113"/>
            <a:ext cx="1693190" cy="829200"/>
          </a:xfrm>
          <a:prstGeom prst="rect">
            <a:avLst/>
          </a:prstGeom>
          <a:noFill/>
          <a:ln>
            <a:noFill/>
          </a:ln>
        </p:spPr>
      </p:pic>
      <p:pic>
        <p:nvPicPr>
          <p:cNvPr id="235" name="Google Shape;235;p26"/>
          <p:cNvPicPr preferRelativeResize="0"/>
          <p:nvPr/>
        </p:nvPicPr>
        <p:blipFill>
          <a:blip r:embed="rId6">
            <a:alphaModFix/>
          </a:blip>
          <a:stretch>
            <a:fillRect/>
          </a:stretch>
        </p:blipFill>
        <p:spPr>
          <a:xfrm>
            <a:off x="5408675" y="3999112"/>
            <a:ext cx="1618088" cy="829200"/>
          </a:xfrm>
          <a:prstGeom prst="rect">
            <a:avLst/>
          </a:prstGeom>
          <a:noFill/>
          <a:ln>
            <a:noFill/>
          </a:ln>
        </p:spPr>
      </p:pic>
      <p:pic>
        <p:nvPicPr>
          <p:cNvPr id="236" name="Google Shape;236;p26"/>
          <p:cNvPicPr preferRelativeResize="0"/>
          <p:nvPr/>
        </p:nvPicPr>
        <p:blipFill>
          <a:blip r:embed="rId10">
            <a:alphaModFix/>
          </a:blip>
          <a:stretch>
            <a:fillRect/>
          </a:stretch>
        </p:blipFill>
        <p:spPr>
          <a:xfrm>
            <a:off x="5208475" y="3961825"/>
            <a:ext cx="200193" cy="230525"/>
          </a:xfrm>
          <a:prstGeom prst="rect">
            <a:avLst/>
          </a:prstGeom>
          <a:noFill/>
          <a:ln>
            <a:noFill/>
          </a:ln>
        </p:spPr>
      </p:pic>
      <p:pic>
        <p:nvPicPr>
          <p:cNvPr id="237" name="Google Shape;237;p26"/>
          <p:cNvPicPr preferRelativeResize="0"/>
          <p:nvPr/>
        </p:nvPicPr>
        <p:blipFill>
          <a:blip r:embed="rId11">
            <a:alphaModFix/>
          </a:blip>
          <a:stretch>
            <a:fillRect/>
          </a:stretch>
        </p:blipFill>
        <p:spPr>
          <a:xfrm>
            <a:off x="7098200" y="4174136"/>
            <a:ext cx="988714" cy="479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3" name="Google Shape;243;p27"/>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244" name="Google Shape;244;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15</a:t>
            </a:fld>
            <a:endParaRPr/>
          </a:p>
        </p:txBody>
      </p:sp>
      <p:sp>
        <p:nvSpPr>
          <p:cNvPr id="245" name="Google Shape;245;p27"/>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Weisfeiler-Lehman Kernel</a:t>
            </a:r>
            <a:endParaRPr sz="3000" b="1">
              <a:solidFill>
                <a:schemeClr val="lt1"/>
              </a:solidFill>
              <a:latin typeface="Calibri"/>
              <a:ea typeface="Calibri"/>
              <a:cs typeface="Calibri"/>
              <a:sym typeface="Calibri"/>
            </a:endParaRPr>
          </a:p>
        </p:txBody>
      </p:sp>
      <p:sp>
        <p:nvSpPr>
          <p:cNvPr id="246" name="Google Shape;246;p27"/>
          <p:cNvSpPr txBox="1"/>
          <p:nvPr/>
        </p:nvSpPr>
        <p:spPr>
          <a:xfrm>
            <a:off x="464100" y="1067725"/>
            <a:ext cx="8258100" cy="22116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zh-TW" sz="2000" b="1" dirty="0">
                <a:solidFill>
                  <a:schemeClr val="dk1"/>
                </a:solidFill>
                <a:latin typeface="Calibri"/>
                <a:ea typeface="Calibri"/>
                <a:cs typeface="Calibri"/>
                <a:sym typeface="Calibri"/>
              </a:rPr>
              <a:t>WL kernel benefits:</a:t>
            </a:r>
            <a:endParaRPr sz="2000" b="1" dirty="0">
              <a:solidFill>
                <a:schemeClr val="dk1"/>
              </a:solidFill>
              <a:latin typeface="Calibri"/>
              <a:ea typeface="Calibri"/>
              <a:cs typeface="Calibri"/>
              <a:sym typeface="Calibri"/>
            </a:endParaRPr>
          </a:p>
          <a:p>
            <a:pPr marL="457200" lvl="0" indent="-355600" algn="l" rtl="0">
              <a:lnSpc>
                <a:spcPct val="150000"/>
              </a:lnSpc>
              <a:spcBef>
                <a:spcPts val="1200"/>
              </a:spcBef>
              <a:spcAft>
                <a:spcPts val="0"/>
              </a:spcAft>
              <a:buClr>
                <a:schemeClr val="dk1"/>
              </a:buClr>
              <a:buSzPts val="2000"/>
              <a:buFont typeface="Calibri"/>
              <a:buAutoNum type="arabicPeriod"/>
            </a:pPr>
            <a:r>
              <a:rPr lang="zh-TW" sz="2000" dirty="0">
                <a:solidFill>
                  <a:schemeClr val="dk1"/>
                </a:solidFill>
                <a:latin typeface="Calibri"/>
                <a:ea typeface="Calibri"/>
                <a:cs typeface="Calibri"/>
                <a:sym typeface="Calibri"/>
              </a:rPr>
              <a:t>Computationally efficient (color refinement need #(edges) steps)</a:t>
            </a:r>
            <a:endParaRPr sz="2000" dirty="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AutoNum type="arabicPeriod"/>
            </a:pPr>
            <a:r>
              <a:rPr lang="zh-TW" sz="2000" dirty="0">
                <a:solidFill>
                  <a:schemeClr val="dk1"/>
                </a:solidFill>
                <a:latin typeface="Calibri"/>
                <a:ea typeface="Calibri"/>
                <a:cs typeface="Calibri"/>
                <a:sym typeface="Calibri"/>
              </a:rPr>
              <a:t>#(colors) depends on total number of nodes.</a:t>
            </a:r>
            <a:endParaRPr sz="2000" dirty="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AutoNum type="arabicPeriod"/>
            </a:pPr>
            <a:r>
              <a:rPr lang="zh-TW" sz="2000" dirty="0">
                <a:solidFill>
                  <a:schemeClr val="dk1"/>
                </a:solidFill>
                <a:latin typeface="Calibri"/>
                <a:ea typeface="Calibri"/>
                <a:cs typeface="Calibri"/>
                <a:sym typeface="Calibri"/>
              </a:rPr>
              <a:t>Can be used to check graph isomorphism</a:t>
            </a:r>
            <a:endParaRPr sz="20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8"/>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2" name="Google Shape;252;p28"/>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253" name="Google Shape;25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16</a:t>
            </a:fld>
            <a:endParaRPr/>
          </a:p>
        </p:txBody>
      </p:sp>
      <p:sp>
        <p:nvSpPr>
          <p:cNvPr id="254" name="Google Shape;254;p28"/>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rgbClr val="FFFFFF"/>
                </a:solidFill>
                <a:latin typeface="Calibri"/>
                <a:ea typeface="Calibri"/>
                <a:cs typeface="Calibri"/>
                <a:sym typeface="Calibri"/>
              </a:rPr>
              <a:t>Summary: Graph-level Features</a:t>
            </a:r>
            <a:endParaRPr sz="3000" b="1">
              <a:solidFill>
                <a:srgbClr val="FFFFFF"/>
              </a:solidFill>
              <a:latin typeface="Calibri"/>
              <a:ea typeface="Calibri"/>
              <a:cs typeface="Calibri"/>
              <a:sym typeface="Calibri"/>
            </a:endParaRPr>
          </a:p>
        </p:txBody>
      </p:sp>
      <p:sp>
        <p:nvSpPr>
          <p:cNvPr id="255" name="Google Shape;255;p28"/>
          <p:cNvSpPr txBox="1"/>
          <p:nvPr/>
        </p:nvSpPr>
        <p:spPr>
          <a:xfrm>
            <a:off x="311700" y="1076275"/>
            <a:ext cx="8520600" cy="39807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rgbClr val="1155CC"/>
              </a:buClr>
              <a:buSzPts val="2000"/>
              <a:buFont typeface="Calibri"/>
              <a:buChar char="➢"/>
            </a:pPr>
            <a:r>
              <a:rPr lang="zh-TW" sz="2000" b="1" dirty="0">
                <a:solidFill>
                  <a:srgbClr val="1155CC"/>
                </a:solidFill>
                <a:latin typeface="Calibri"/>
                <a:ea typeface="Calibri"/>
                <a:cs typeface="Calibri"/>
                <a:sym typeface="Calibri"/>
              </a:rPr>
              <a:t>Graphlet Kernel:</a:t>
            </a:r>
            <a:endParaRPr sz="2000" b="1" dirty="0">
              <a:solidFill>
                <a:srgbClr val="1155CC"/>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Bag of graphlets</a:t>
            </a:r>
            <a:endParaRPr sz="2000" dirty="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Computationally expensive</a:t>
            </a:r>
            <a:endParaRPr sz="2000" dirty="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rgbClr val="38761D"/>
              </a:buClr>
              <a:buSzPts val="2000"/>
              <a:buFont typeface="Calibri"/>
              <a:buChar char="➢"/>
            </a:pPr>
            <a:r>
              <a:rPr lang="zh-TW" sz="2000" b="1" dirty="0">
                <a:solidFill>
                  <a:srgbClr val="38761D"/>
                </a:solidFill>
                <a:latin typeface="Calibri"/>
                <a:ea typeface="Calibri"/>
                <a:cs typeface="Calibri"/>
                <a:sym typeface="Calibri"/>
              </a:rPr>
              <a:t>Weisfeiler-Lehman Kernel:</a:t>
            </a:r>
            <a:endParaRPr sz="2000" b="1" dirty="0">
              <a:solidFill>
                <a:srgbClr val="38761D"/>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Bag of colors</a:t>
            </a:r>
            <a:endParaRPr sz="2000" dirty="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Capture graph structure within K-hop</a:t>
            </a:r>
            <a:endParaRPr sz="2000" dirty="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Computationally efficient</a:t>
            </a:r>
            <a:endParaRPr sz="2000" dirty="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Closely related to graph neural networks!</a:t>
            </a:r>
            <a:endParaRPr sz="20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 name="Google Shape;67;p14"/>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68" name="Google Shape;6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2</a:t>
            </a:fld>
            <a:endParaRPr/>
          </a:p>
        </p:txBody>
      </p:sp>
      <p:sp>
        <p:nvSpPr>
          <p:cNvPr id="69" name="Google Shape;69;p14"/>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Graph-level Features Overview</a:t>
            </a:r>
            <a:endParaRPr sz="3000" b="1">
              <a:solidFill>
                <a:schemeClr val="lt1"/>
              </a:solidFill>
              <a:latin typeface="Calibri"/>
              <a:ea typeface="Calibri"/>
              <a:cs typeface="Calibri"/>
              <a:sym typeface="Calibri"/>
            </a:endParaRPr>
          </a:p>
        </p:txBody>
      </p:sp>
      <p:sp>
        <p:nvSpPr>
          <p:cNvPr id="70" name="Google Shape;70;p14"/>
          <p:cNvSpPr txBox="1"/>
          <p:nvPr/>
        </p:nvSpPr>
        <p:spPr>
          <a:xfrm>
            <a:off x="464100" y="1067725"/>
            <a:ext cx="8397600" cy="2769000"/>
          </a:xfrm>
          <a:prstGeom prst="rect">
            <a:avLst/>
          </a:prstGeom>
          <a:noFill/>
          <a:ln>
            <a:noFill/>
          </a:ln>
        </p:spPr>
        <p:txBody>
          <a:bodyPr spcFirstLastPara="1" wrap="square" lIns="91425" tIns="91425" rIns="91425" bIns="91425" anchor="t" anchorCtr="0">
            <a:normAutofit lnSpcReduction="10000"/>
          </a:bodyPr>
          <a:lstStyle/>
          <a:p>
            <a:pPr marL="457200" lvl="0" indent="-355600" algn="l" rtl="0">
              <a:lnSpc>
                <a:spcPct val="150000"/>
              </a:lnSpc>
              <a:spcBef>
                <a:spcPts val="0"/>
              </a:spcBef>
              <a:spcAft>
                <a:spcPts val="0"/>
              </a:spcAft>
              <a:buClr>
                <a:schemeClr val="dk1"/>
              </a:buClr>
              <a:buSzPts val="2000"/>
              <a:buFont typeface="Calibri"/>
              <a:buChar char="●"/>
            </a:pPr>
            <a:r>
              <a:rPr lang="zh-TW" sz="2000" b="1" dirty="0">
                <a:solidFill>
                  <a:schemeClr val="dk1"/>
                </a:solidFill>
                <a:latin typeface="Calibri"/>
                <a:ea typeface="Calibri"/>
                <a:cs typeface="Calibri"/>
                <a:sym typeface="Calibri"/>
              </a:rPr>
              <a:t>Goal: We want features that characterize the structure of an entire graph.</a:t>
            </a:r>
            <a:endParaRPr sz="2000" b="1" dirty="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Similar graphs has similar features</a:t>
            </a:r>
            <a:endParaRPr sz="2000" dirty="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Graph Kernel Methods (kernel methods are widely-used in traditional ML for graph-level prediction.):</a:t>
            </a:r>
            <a:endParaRPr sz="2000" dirty="0">
              <a:solidFill>
                <a:schemeClr val="dk1"/>
              </a:solidFill>
              <a:latin typeface="Calibri"/>
              <a:ea typeface="Calibri"/>
              <a:cs typeface="Calibri"/>
              <a:sym typeface="Calibri"/>
            </a:endParaRPr>
          </a:p>
          <a:p>
            <a:pPr marL="1371600" lvl="1" indent="-355600" algn="l" rtl="0">
              <a:lnSpc>
                <a:spcPct val="150000"/>
              </a:lnSpc>
              <a:spcBef>
                <a:spcPts val="0"/>
              </a:spcBef>
              <a:spcAft>
                <a:spcPts val="0"/>
              </a:spcAft>
              <a:buClr>
                <a:srgbClr val="CC0000"/>
              </a:buClr>
              <a:buSzPts val="2000"/>
              <a:buFont typeface="Calibri"/>
              <a:buChar char="○"/>
            </a:pPr>
            <a:r>
              <a:rPr lang="zh-TW" sz="2000" b="1" dirty="0">
                <a:solidFill>
                  <a:srgbClr val="CC0000"/>
                </a:solidFill>
                <a:latin typeface="Calibri"/>
                <a:ea typeface="Calibri"/>
                <a:cs typeface="Calibri"/>
                <a:sym typeface="Calibri"/>
              </a:rPr>
              <a:t>Graphlet Kernel</a:t>
            </a:r>
            <a:endParaRPr sz="2000" b="1" dirty="0">
              <a:solidFill>
                <a:srgbClr val="CC0000"/>
              </a:solidFill>
              <a:latin typeface="Calibri"/>
              <a:ea typeface="Calibri"/>
              <a:cs typeface="Calibri"/>
              <a:sym typeface="Calibri"/>
            </a:endParaRPr>
          </a:p>
          <a:p>
            <a:pPr marL="1371600" lvl="1" indent="-355600" algn="l" rtl="0">
              <a:lnSpc>
                <a:spcPct val="150000"/>
              </a:lnSpc>
              <a:spcBef>
                <a:spcPts val="0"/>
              </a:spcBef>
              <a:spcAft>
                <a:spcPts val="0"/>
              </a:spcAft>
              <a:buClr>
                <a:srgbClr val="1155CC"/>
              </a:buClr>
              <a:buSzPts val="2000"/>
              <a:buFont typeface="Calibri"/>
              <a:buChar char="○"/>
            </a:pPr>
            <a:r>
              <a:rPr lang="zh-TW" sz="2000" b="1" dirty="0">
                <a:solidFill>
                  <a:srgbClr val="1155CC"/>
                </a:solidFill>
                <a:latin typeface="Calibri"/>
                <a:ea typeface="Calibri"/>
                <a:cs typeface="Calibri"/>
                <a:sym typeface="Calibri"/>
              </a:rPr>
              <a:t>Weisfeiler-Lehman Kernel</a:t>
            </a:r>
            <a:endParaRPr sz="2000" b="1" dirty="0">
              <a:solidFill>
                <a:srgbClr val="1155CC"/>
              </a:solidFill>
              <a:latin typeface="Calibri"/>
              <a:ea typeface="Calibri"/>
              <a:cs typeface="Calibri"/>
              <a:sym typeface="Calibri"/>
            </a:endParaRPr>
          </a:p>
        </p:txBody>
      </p:sp>
      <p:pic>
        <p:nvPicPr>
          <p:cNvPr id="71" name="Google Shape;71;p14"/>
          <p:cNvPicPr preferRelativeResize="0"/>
          <p:nvPr/>
        </p:nvPicPr>
        <p:blipFill>
          <a:blip r:embed="rId4">
            <a:alphaModFix/>
          </a:blip>
          <a:stretch>
            <a:fillRect/>
          </a:stretch>
        </p:blipFill>
        <p:spPr>
          <a:xfrm>
            <a:off x="5236613" y="2450850"/>
            <a:ext cx="3450724" cy="1823850"/>
          </a:xfrm>
          <a:prstGeom prst="rect">
            <a:avLst/>
          </a:prstGeom>
          <a:noFill/>
          <a:ln>
            <a:noFill/>
          </a:ln>
        </p:spPr>
      </p:pic>
      <p:sp>
        <p:nvSpPr>
          <p:cNvPr id="72" name="Google Shape;72;p14"/>
          <p:cNvSpPr txBox="1"/>
          <p:nvPr/>
        </p:nvSpPr>
        <p:spPr>
          <a:xfrm>
            <a:off x="6265650" y="4201525"/>
            <a:ext cx="1550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1800" b="1">
                <a:latin typeface="Calibri"/>
                <a:ea typeface="Calibri"/>
                <a:cs typeface="Calibri"/>
                <a:sym typeface="Calibri"/>
              </a:rPr>
              <a:t>f(graph) = ?</a:t>
            </a:r>
            <a:endParaRPr sz="1800" b="1">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 name="Google Shape;78;p15"/>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79" name="Google Shape;7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3</a:t>
            </a:fld>
            <a:endParaRPr/>
          </a:p>
        </p:txBody>
      </p:sp>
      <p:sp>
        <p:nvSpPr>
          <p:cNvPr id="80" name="Google Shape;80;p15"/>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Background: Kernel Methods</a:t>
            </a:r>
            <a:endParaRPr sz="3000" b="1">
              <a:solidFill>
                <a:schemeClr val="lt1"/>
              </a:solidFill>
              <a:latin typeface="Calibri"/>
              <a:ea typeface="Calibri"/>
              <a:cs typeface="Calibri"/>
              <a:sym typeface="Calibri"/>
            </a:endParaRPr>
          </a:p>
        </p:txBody>
      </p:sp>
      <p:sp>
        <p:nvSpPr>
          <p:cNvPr id="81" name="Google Shape;81;p15"/>
          <p:cNvSpPr txBox="1"/>
          <p:nvPr/>
        </p:nvSpPr>
        <p:spPr>
          <a:xfrm>
            <a:off x="464100" y="1067725"/>
            <a:ext cx="8397600" cy="35955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zh-TW" sz="2000" b="1" dirty="0">
                <a:solidFill>
                  <a:srgbClr val="1155CC"/>
                </a:solidFill>
                <a:latin typeface="Calibri"/>
                <a:ea typeface="Calibri"/>
                <a:cs typeface="Calibri"/>
                <a:sym typeface="Calibri"/>
              </a:rPr>
              <a:t>A quick introduction to Kernels:</a:t>
            </a:r>
            <a:endParaRPr sz="2000" b="1" dirty="0">
              <a:solidFill>
                <a:srgbClr val="1155CC"/>
              </a:solidFill>
              <a:latin typeface="Calibri"/>
              <a:ea typeface="Calibri"/>
              <a:cs typeface="Calibri"/>
              <a:sym typeface="Calibri"/>
            </a:endParaRPr>
          </a:p>
          <a:p>
            <a:pPr marL="457200" lvl="0" indent="-355600" algn="l" rtl="0">
              <a:lnSpc>
                <a:spcPct val="150000"/>
              </a:lnSpc>
              <a:spcBef>
                <a:spcPts val="120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Kernel K(G,G′) ∈ R measures similarity between two graphs (data)</a:t>
            </a:r>
            <a:endParaRPr sz="2000" dirty="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There exists a feature representation </a:t>
            </a:r>
            <a:r>
              <a:rPr lang="zh-TW" sz="2000" i="1" dirty="0">
                <a:solidFill>
                  <a:schemeClr val="dk1"/>
                </a:solidFill>
                <a:latin typeface="Calibri"/>
                <a:ea typeface="Calibri"/>
                <a:cs typeface="Calibri"/>
                <a:sym typeface="Calibri"/>
              </a:rPr>
              <a:t>   </a:t>
            </a:r>
            <a:r>
              <a:rPr lang="zh-TW" sz="2000" dirty="0">
                <a:solidFill>
                  <a:schemeClr val="dk1"/>
                </a:solidFill>
                <a:latin typeface="Calibri"/>
                <a:ea typeface="Calibri"/>
                <a:cs typeface="Calibri"/>
                <a:sym typeface="Calibri"/>
              </a:rPr>
              <a:t>      such that</a:t>
            </a:r>
            <a:endParaRPr sz="2000" dirty="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Kernel enables vectors to be operated in higher dimension</a:t>
            </a:r>
            <a:endParaRPr sz="2000" dirty="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Once the kernel is defined, off-the-shelf ML model, such as kernel SVM, can be used to make predictions.</a:t>
            </a:r>
            <a:endParaRPr sz="2000" dirty="0">
              <a:solidFill>
                <a:schemeClr val="dk1"/>
              </a:solidFill>
              <a:latin typeface="Calibri"/>
              <a:ea typeface="Calibri"/>
              <a:cs typeface="Calibri"/>
              <a:sym typeface="Calibri"/>
            </a:endParaRPr>
          </a:p>
        </p:txBody>
      </p:sp>
      <p:pic>
        <p:nvPicPr>
          <p:cNvPr id="82" name="Google Shape;82;p15"/>
          <p:cNvPicPr preferRelativeResize="0"/>
          <p:nvPr/>
        </p:nvPicPr>
        <p:blipFill rotWithShape="1">
          <a:blip r:embed="rId4">
            <a:alphaModFix/>
          </a:blip>
          <a:srcRect t="8966"/>
          <a:stretch/>
        </p:blipFill>
        <p:spPr>
          <a:xfrm>
            <a:off x="6390875" y="2235187"/>
            <a:ext cx="2470825" cy="336575"/>
          </a:xfrm>
          <a:prstGeom prst="rect">
            <a:avLst/>
          </a:prstGeom>
          <a:noFill/>
          <a:ln>
            <a:noFill/>
          </a:ln>
        </p:spPr>
      </p:pic>
      <p:pic>
        <p:nvPicPr>
          <p:cNvPr id="83" name="Google Shape;83;p15"/>
          <p:cNvPicPr preferRelativeResize="0"/>
          <p:nvPr/>
        </p:nvPicPr>
        <p:blipFill>
          <a:blip r:embed="rId5">
            <a:alphaModFix/>
          </a:blip>
          <a:stretch>
            <a:fillRect/>
          </a:stretch>
        </p:blipFill>
        <p:spPr>
          <a:xfrm>
            <a:off x="4830550" y="2178150"/>
            <a:ext cx="504611" cy="393600"/>
          </a:xfrm>
          <a:prstGeom prst="rect">
            <a:avLst/>
          </a:prstGeom>
          <a:noFill/>
          <a:ln>
            <a:noFill/>
          </a:ln>
        </p:spPr>
      </p:pic>
      <p:grpSp>
        <p:nvGrpSpPr>
          <p:cNvPr id="84" name="Google Shape;84;p15"/>
          <p:cNvGrpSpPr/>
          <p:nvPr/>
        </p:nvGrpSpPr>
        <p:grpSpPr>
          <a:xfrm>
            <a:off x="580400" y="4049227"/>
            <a:ext cx="4488900" cy="819135"/>
            <a:chOff x="3787000" y="4013377"/>
            <a:chExt cx="4488900" cy="819135"/>
          </a:xfrm>
        </p:grpSpPr>
        <p:pic>
          <p:nvPicPr>
            <p:cNvPr id="85" name="Google Shape;85;p15"/>
            <p:cNvPicPr preferRelativeResize="0"/>
            <p:nvPr/>
          </p:nvPicPr>
          <p:blipFill>
            <a:blip r:embed="rId6">
              <a:alphaModFix/>
            </a:blip>
            <a:stretch>
              <a:fillRect/>
            </a:stretch>
          </p:blipFill>
          <p:spPr>
            <a:xfrm>
              <a:off x="5280675" y="4061000"/>
              <a:ext cx="771525" cy="723900"/>
            </a:xfrm>
            <a:prstGeom prst="rect">
              <a:avLst/>
            </a:prstGeom>
            <a:noFill/>
            <a:ln>
              <a:noFill/>
            </a:ln>
          </p:spPr>
        </p:pic>
        <p:sp>
          <p:nvSpPr>
            <p:cNvPr id="86" name="Google Shape;86;p15"/>
            <p:cNvSpPr txBox="1"/>
            <p:nvPr/>
          </p:nvSpPr>
          <p:spPr>
            <a:xfrm>
              <a:off x="3787000" y="4138250"/>
              <a:ext cx="44889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2500" b="1"/>
                <a:t>K = (               ,              )</a:t>
              </a:r>
              <a:endParaRPr sz="2500" b="1"/>
            </a:p>
          </p:txBody>
        </p:sp>
        <p:pic>
          <p:nvPicPr>
            <p:cNvPr id="87" name="Google Shape;87;p15"/>
            <p:cNvPicPr preferRelativeResize="0"/>
            <p:nvPr/>
          </p:nvPicPr>
          <p:blipFill>
            <a:blip r:embed="rId7">
              <a:alphaModFix/>
            </a:blip>
            <a:stretch>
              <a:fillRect/>
            </a:stretch>
          </p:blipFill>
          <p:spPr>
            <a:xfrm>
              <a:off x="6610674" y="4013377"/>
              <a:ext cx="771525" cy="819135"/>
            </a:xfrm>
            <a:prstGeom prst="rect">
              <a:avLst/>
            </a:prstGeom>
            <a:noFill/>
            <a:ln>
              <a:noFill/>
            </a:ln>
          </p:spPr>
        </p:pic>
      </p:grpSp>
      <p:pic>
        <p:nvPicPr>
          <p:cNvPr id="88" name="Google Shape;88;p15"/>
          <p:cNvPicPr preferRelativeResize="0"/>
          <p:nvPr/>
        </p:nvPicPr>
        <p:blipFill>
          <a:blip r:embed="rId8">
            <a:alphaModFix/>
          </a:blip>
          <a:stretch>
            <a:fillRect/>
          </a:stretch>
        </p:blipFill>
        <p:spPr>
          <a:xfrm>
            <a:off x="4760925" y="4329650"/>
            <a:ext cx="643850" cy="333575"/>
          </a:xfrm>
          <a:prstGeom prst="rect">
            <a:avLst/>
          </a:prstGeom>
          <a:noFill/>
          <a:ln>
            <a:noFill/>
          </a:ln>
        </p:spPr>
      </p:pic>
      <p:grpSp>
        <p:nvGrpSpPr>
          <p:cNvPr id="89" name="Google Shape;89;p15"/>
          <p:cNvGrpSpPr/>
          <p:nvPr/>
        </p:nvGrpSpPr>
        <p:grpSpPr>
          <a:xfrm>
            <a:off x="5447923" y="4039977"/>
            <a:ext cx="2262900" cy="819135"/>
            <a:chOff x="6113661" y="3510502"/>
            <a:chExt cx="2262900" cy="819135"/>
          </a:xfrm>
        </p:grpSpPr>
        <p:sp>
          <p:nvSpPr>
            <p:cNvPr id="90" name="Google Shape;90;p15"/>
            <p:cNvSpPr txBox="1"/>
            <p:nvPr/>
          </p:nvSpPr>
          <p:spPr>
            <a:xfrm>
              <a:off x="6113661" y="3615300"/>
              <a:ext cx="22629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2500" b="1" i="1">
                  <a:latin typeface="Calibri"/>
                  <a:ea typeface="Calibri"/>
                  <a:cs typeface="Calibri"/>
                  <a:sym typeface="Calibri"/>
                </a:rPr>
                <a:t>φ</a:t>
              </a:r>
              <a:r>
                <a:rPr lang="zh-TW" sz="2500" b="1"/>
                <a:t> (           )</a:t>
              </a:r>
              <a:endParaRPr sz="2500" b="1"/>
            </a:p>
          </p:txBody>
        </p:sp>
        <p:pic>
          <p:nvPicPr>
            <p:cNvPr id="91" name="Google Shape;91;p15"/>
            <p:cNvPicPr preferRelativeResize="0"/>
            <p:nvPr/>
          </p:nvPicPr>
          <p:blipFill>
            <a:blip r:embed="rId7">
              <a:alphaModFix/>
            </a:blip>
            <a:stretch>
              <a:fillRect/>
            </a:stretch>
          </p:blipFill>
          <p:spPr>
            <a:xfrm>
              <a:off x="7030874" y="3510502"/>
              <a:ext cx="771525" cy="81913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16"/>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98" name="Google Shape;9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4</a:t>
            </a:fld>
            <a:endParaRPr/>
          </a:p>
        </p:txBody>
      </p:sp>
      <p:sp>
        <p:nvSpPr>
          <p:cNvPr id="99" name="Google Shape;99;p16"/>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Graph Kernel: Key Idea</a:t>
            </a:r>
            <a:endParaRPr sz="3000" b="1">
              <a:solidFill>
                <a:schemeClr val="lt1"/>
              </a:solidFill>
              <a:latin typeface="Calibri"/>
              <a:ea typeface="Calibri"/>
              <a:cs typeface="Calibri"/>
              <a:sym typeface="Calibri"/>
            </a:endParaRPr>
          </a:p>
        </p:txBody>
      </p:sp>
      <p:sp>
        <p:nvSpPr>
          <p:cNvPr id="100" name="Google Shape;100;p16"/>
          <p:cNvSpPr txBox="1"/>
          <p:nvPr/>
        </p:nvSpPr>
        <p:spPr>
          <a:xfrm>
            <a:off x="464100" y="1067725"/>
            <a:ext cx="8557200" cy="31146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Clr>
                <a:srgbClr val="0B5394"/>
              </a:buClr>
              <a:buSzPts val="2000"/>
              <a:buFont typeface="Calibri"/>
              <a:buChar char="●"/>
            </a:pPr>
            <a:r>
              <a:rPr lang="zh-TW" sz="2000" b="1" dirty="0">
                <a:solidFill>
                  <a:srgbClr val="0B5394"/>
                </a:solidFill>
                <a:latin typeface="Calibri"/>
                <a:ea typeface="Calibri"/>
                <a:cs typeface="Calibri"/>
                <a:sym typeface="Calibri"/>
              </a:rPr>
              <a:t>Goal: Design graph kernel φ(G)</a:t>
            </a:r>
            <a:endParaRPr sz="2000" b="1" dirty="0">
              <a:solidFill>
                <a:srgbClr val="0B5394"/>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b="1" dirty="0">
                <a:solidFill>
                  <a:schemeClr val="dk1"/>
                </a:solidFill>
                <a:latin typeface="Calibri"/>
                <a:ea typeface="Calibri"/>
                <a:cs typeface="Calibri"/>
                <a:sym typeface="Calibri"/>
              </a:rPr>
              <a:t>Key Idea: </a:t>
            </a:r>
            <a:r>
              <a:rPr lang="zh-TW" sz="2000" dirty="0">
                <a:solidFill>
                  <a:schemeClr val="dk1"/>
                </a:solidFill>
                <a:latin typeface="Calibri"/>
                <a:ea typeface="Calibri"/>
                <a:cs typeface="Calibri"/>
                <a:sym typeface="Calibri"/>
              </a:rPr>
              <a:t>Bag-of-Words (BoW) for a graph</a:t>
            </a:r>
            <a:endParaRPr sz="2000" dirty="0">
              <a:solidFill>
                <a:schemeClr val="dk1"/>
              </a:solidFill>
              <a:latin typeface="Calibri"/>
              <a:ea typeface="Calibri"/>
              <a:cs typeface="Calibri"/>
              <a:sym typeface="Calibri"/>
            </a:endParaRPr>
          </a:p>
          <a:p>
            <a:pPr marL="1371600" lvl="1" indent="-355600" algn="l" rtl="0">
              <a:lnSpc>
                <a:spcPct val="150000"/>
              </a:lnSpc>
              <a:spcBef>
                <a:spcPts val="0"/>
              </a:spcBef>
              <a:spcAft>
                <a:spcPts val="0"/>
              </a:spcAft>
              <a:buClr>
                <a:schemeClr val="dk1"/>
              </a:buClr>
              <a:buSzPts val="2000"/>
              <a:buFont typeface="Calibri"/>
              <a:buChar char="○"/>
            </a:pPr>
            <a:r>
              <a:rPr lang="zh-TW" sz="2000" b="1" dirty="0">
                <a:solidFill>
                  <a:schemeClr val="dk1"/>
                </a:solidFill>
                <a:latin typeface="Calibri"/>
                <a:ea typeface="Calibri"/>
                <a:cs typeface="Calibri"/>
                <a:sym typeface="Calibri"/>
              </a:rPr>
              <a:t> </a:t>
            </a:r>
            <a:r>
              <a:rPr lang="zh-TW" sz="2000" dirty="0">
                <a:solidFill>
                  <a:schemeClr val="dk1"/>
                </a:solidFill>
                <a:latin typeface="Calibri"/>
                <a:ea typeface="Calibri"/>
                <a:cs typeface="Calibri"/>
                <a:sym typeface="Calibri"/>
              </a:rPr>
              <a:t>In NLP, BoW counts the word’s frequency in a document as feature</a:t>
            </a:r>
            <a:endParaRPr sz="2000" dirty="0">
              <a:solidFill>
                <a:schemeClr val="dk1"/>
              </a:solidFill>
              <a:latin typeface="Calibri"/>
              <a:ea typeface="Calibri"/>
              <a:cs typeface="Calibri"/>
              <a:sym typeface="Calibri"/>
            </a:endParaRPr>
          </a:p>
          <a:p>
            <a:pPr marL="1371600" lvl="1" indent="-355600" algn="l" rtl="0">
              <a:lnSpc>
                <a:spcPct val="150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Simplest way on graph: </a:t>
            </a:r>
            <a:r>
              <a:rPr lang="zh-TW" sz="2000" b="1" dirty="0">
                <a:solidFill>
                  <a:srgbClr val="CC0000"/>
                </a:solidFill>
                <a:latin typeface="Calibri"/>
                <a:ea typeface="Calibri"/>
                <a:cs typeface="Calibri"/>
                <a:sym typeface="Calibri"/>
              </a:rPr>
              <a:t>Regard nodes as words</a:t>
            </a:r>
            <a:r>
              <a:rPr lang="zh-TW"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1371600" lvl="1" indent="-355600" algn="l" rtl="0">
              <a:lnSpc>
                <a:spcPct val="150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For example, we found the features of 2 graphs are same.</a:t>
            </a:r>
            <a:endParaRPr sz="2000" dirty="0">
              <a:solidFill>
                <a:schemeClr val="dk1"/>
              </a:solidFill>
              <a:latin typeface="Calibri"/>
              <a:ea typeface="Calibri"/>
              <a:cs typeface="Calibri"/>
              <a:sym typeface="Calibri"/>
            </a:endParaRPr>
          </a:p>
        </p:txBody>
      </p:sp>
      <p:pic>
        <p:nvPicPr>
          <p:cNvPr id="101" name="Google Shape;101;p16"/>
          <p:cNvPicPr preferRelativeResize="0"/>
          <p:nvPr/>
        </p:nvPicPr>
        <p:blipFill>
          <a:blip r:embed="rId4">
            <a:alphaModFix/>
          </a:blip>
          <a:stretch>
            <a:fillRect/>
          </a:stretch>
        </p:blipFill>
        <p:spPr>
          <a:xfrm>
            <a:off x="2555300" y="3982350"/>
            <a:ext cx="3730275" cy="972150"/>
          </a:xfrm>
          <a:prstGeom prst="rect">
            <a:avLst/>
          </a:prstGeom>
          <a:noFill/>
          <a:ln>
            <a:noFill/>
          </a:ln>
        </p:spPr>
      </p:pic>
      <p:sp>
        <p:nvSpPr>
          <p:cNvPr id="102" name="Google Shape;102;p16"/>
          <p:cNvSpPr txBox="1"/>
          <p:nvPr/>
        </p:nvSpPr>
        <p:spPr>
          <a:xfrm>
            <a:off x="2806525" y="3675675"/>
            <a:ext cx="1550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1800" b="1">
                <a:latin typeface="Calibri"/>
                <a:ea typeface="Calibri"/>
                <a:cs typeface="Calibri"/>
                <a:sym typeface="Calibri"/>
              </a:rPr>
              <a:t>4 node</a:t>
            </a:r>
            <a:endParaRPr sz="1800" b="1">
              <a:latin typeface="Calibri"/>
              <a:ea typeface="Calibri"/>
              <a:cs typeface="Calibri"/>
              <a:sym typeface="Calibri"/>
            </a:endParaRPr>
          </a:p>
        </p:txBody>
      </p:sp>
      <p:sp>
        <p:nvSpPr>
          <p:cNvPr id="103" name="Google Shape;103;p16"/>
          <p:cNvSpPr txBox="1"/>
          <p:nvPr/>
        </p:nvSpPr>
        <p:spPr>
          <a:xfrm>
            <a:off x="4784475" y="3675675"/>
            <a:ext cx="1550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1800" b="1">
                <a:latin typeface="Calibri"/>
                <a:ea typeface="Calibri"/>
                <a:cs typeface="Calibri"/>
                <a:sym typeface="Calibri"/>
              </a:rPr>
              <a:t>4 node</a:t>
            </a:r>
            <a:endParaRPr sz="1800" b="1">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109;p17"/>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10" name="Google Shape;11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5</a:t>
            </a:fld>
            <a:endParaRPr/>
          </a:p>
        </p:txBody>
      </p:sp>
      <p:sp>
        <p:nvSpPr>
          <p:cNvPr id="111" name="Google Shape;111;p17"/>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Graph Kernel: Key Idea</a:t>
            </a:r>
            <a:endParaRPr sz="3000" b="1">
              <a:solidFill>
                <a:schemeClr val="lt1"/>
              </a:solidFill>
              <a:latin typeface="Calibri"/>
              <a:ea typeface="Calibri"/>
              <a:cs typeface="Calibri"/>
              <a:sym typeface="Calibri"/>
            </a:endParaRPr>
          </a:p>
        </p:txBody>
      </p:sp>
      <p:sp>
        <p:nvSpPr>
          <p:cNvPr id="112" name="Google Shape;112;p17"/>
          <p:cNvSpPr txBox="1"/>
          <p:nvPr/>
        </p:nvSpPr>
        <p:spPr>
          <a:xfrm>
            <a:off x="464100" y="1067725"/>
            <a:ext cx="8258100" cy="11064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Problem:</a:t>
            </a:r>
            <a:r>
              <a:rPr lang="zh-TW" sz="2000">
                <a:solidFill>
                  <a:schemeClr val="dk1"/>
                </a:solidFill>
                <a:latin typeface="Calibri"/>
                <a:ea typeface="Calibri"/>
                <a:cs typeface="Calibri"/>
                <a:sym typeface="Calibri"/>
              </a:rPr>
              <a:t> Bag of node counts doesn’t work well…</a:t>
            </a:r>
            <a:endParaRPr sz="200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What if we use </a:t>
            </a:r>
            <a:r>
              <a:rPr lang="zh-TW" sz="2000" b="1">
                <a:solidFill>
                  <a:schemeClr val="dk1"/>
                </a:solidFill>
                <a:latin typeface="Calibri"/>
                <a:ea typeface="Calibri"/>
                <a:cs typeface="Calibri"/>
                <a:sym typeface="Calibri"/>
              </a:rPr>
              <a:t>Bag of Node Degrees</a:t>
            </a:r>
            <a:r>
              <a:rPr lang="zh-TW"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p:txBody>
      </p:sp>
      <p:pic>
        <p:nvPicPr>
          <p:cNvPr id="113" name="Google Shape;113;p17"/>
          <p:cNvPicPr preferRelativeResize="0"/>
          <p:nvPr/>
        </p:nvPicPr>
        <p:blipFill rotWithShape="1">
          <a:blip r:embed="rId4">
            <a:alphaModFix/>
          </a:blip>
          <a:srcRect t="17218"/>
          <a:stretch/>
        </p:blipFill>
        <p:spPr>
          <a:xfrm>
            <a:off x="2911425" y="2094700"/>
            <a:ext cx="2955125" cy="353500"/>
          </a:xfrm>
          <a:prstGeom prst="rect">
            <a:avLst/>
          </a:prstGeom>
          <a:noFill/>
          <a:ln>
            <a:noFill/>
          </a:ln>
        </p:spPr>
      </p:pic>
      <p:pic>
        <p:nvPicPr>
          <p:cNvPr id="114" name="Google Shape;114;p17"/>
          <p:cNvPicPr preferRelativeResize="0"/>
          <p:nvPr/>
        </p:nvPicPr>
        <p:blipFill>
          <a:blip r:embed="rId5">
            <a:alphaModFix/>
          </a:blip>
          <a:stretch>
            <a:fillRect/>
          </a:stretch>
        </p:blipFill>
        <p:spPr>
          <a:xfrm>
            <a:off x="1501575" y="2488192"/>
            <a:ext cx="6072224" cy="1592333"/>
          </a:xfrm>
          <a:prstGeom prst="rect">
            <a:avLst/>
          </a:prstGeom>
          <a:noFill/>
          <a:ln>
            <a:noFill/>
          </a:ln>
        </p:spPr>
      </p:pic>
      <p:sp>
        <p:nvSpPr>
          <p:cNvPr id="115" name="Google Shape;115;p17"/>
          <p:cNvSpPr txBox="1"/>
          <p:nvPr/>
        </p:nvSpPr>
        <p:spPr>
          <a:xfrm>
            <a:off x="509675" y="4044325"/>
            <a:ext cx="8258100" cy="936300"/>
          </a:xfrm>
          <a:prstGeom prst="rect">
            <a:avLst/>
          </a:prstGeom>
          <a:noFill/>
          <a:ln>
            <a:noFill/>
          </a:ln>
        </p:spPr>
        <p:txBody>
          <a:bodyPr spcFirstLastPara="1" wrap="square" lIns="91425" tIns="91425" rIns="91425" bIns="91425" anchor="t" anchorCtr="0">
            <a:normAutofit fontScale="92500" lnSpcReduction="20000"/>
          </a:bodyPr>
          <a:lstStyle/>
          <a:p>
            <a:pPr marL="457200" lvl="0" indent="-355600" algn="l" rtl="0">
              <a:lnSpc>
                <a:spcPct val="150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Both Graph kernel and Weisfeiler-Lehman kernel use Bag-of-* representation of graph, but * is more sophisticated than node degrees!</a:t>
            </a:r>
            <a:endParaRPr sz="20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18"/>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22" name="Google Shape;12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6</a:t>
            </a:fld>
            <a:endParaRPr/>
          </a:p>
        </p:txBody>
      </p:sp>
      <p:sp>
        <p:nvSpPr>
          <p:cNvPr id="123" name="Google Shape;123;p18"/>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Graphlet Features</a:t>
            </a:r>
            <a:endParaRPr sz="3000" b="1">
              <a:solidFill>
                <a:schemeClr val="lt1"/>
              </a:solidFill>
              <a:latin typeface="Calibri"/>
              <a:ea typeface="Calibri"/>
              <a:cs typeface="Calibri"/>
              <a:sym typeface="Calibri"/>
            </a:endParaRPr>
          </a:p>
        </p:txBody>
      </p:sp>
      <p:sp>
        <p:nvSpPr>
          <p:cNvPr id="124" name="Google Shape;124;p18"/>
          <p:cNvSpPr txBox="1"/>
          <p:nvPr/>
        </p:nvSpPr>
        <p:spPr>
          <a:xfrm>
            <a:off x="464100" y="1067725"/>
            <a:ext cx="8258100" cy="1471200"/>
          </a:xfrm>
          <a:prstGeom prst="rect">
            <a:avLst/>
          </a:prstGeom>
          <a:noFill/>
          <a:ln>
            <a:noFill/>
          </a:ln>
        </p:spPr>
        <p:txBody>
          <a:bodyPr spcFirstLastPara="1" wrap="square" lIns="91425" tIns="91425" rIns="91425" bIns="91425" anchor="t" anchorCtr="0">
            <a:normAutofit lnSpcReduction="10000"/>
          </a:bodyPr>
          <a:lstStyle/>
          <a:p>
            <a:pPr marL="457200" lvl="0" indent="-355600" algn="l" rtl="0">
              <a:lnSpc>
                <a:spcPct val="150000"/>
              </a:lnSpc>
              <a:spcBef>
                <a:spcPts val="0"/>
              </a:spcBef>
              <a:spcAft>
                <a:spcPts val="0"/>
              </a:spcAft>
              <a:buClr>
                <a:schemeClr val="dk1"/>
              </a:buClr>
              <a:buSzPts val="2000"/>
              <a:buFont typeface="Calibri"/>
              <a:buChar char="●"/>
            </a:pPr>
            <a:r>
              <a:rPr lang="zh-TW" sz="2000" b="1" dirty="0">
                <a:solidFill>
                  <a:schemeClr val="dk1"/>
                </a:solidFill>
                <a:latin typeface="Calibri"/>
                <a:ea typeface="Calibri"/>
                <a:cs typeface="Calibri"/>
                <a:sym typeface="Calibri"/>
              </a:rPr>
              <a:t>Key Idea</a:t>
            </a:r>
            <a:r>
              <a:rPr lang="zh-TW" sz="2000" dirty="0">
                <a:solidFill>
                  <a:schemeClr val="dk1"/>
                </a:solidFill>
                <a:latin typeface="Calibri"/>
                <a:ea typeface="Calibri"/>
                <a:cs typeface="Calibri"/>
                <a:sym typeface="Calibri"/>
              </a:rPr>
              <a:t>: Count the number of different graphlets in a graph</a:t>
            </a:r>
            <a:endParaRPr sz="2000" dirty="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b="1" dirty="0">
                <a:solidFill>
                  <a:schemeClr val="dk1"/>
                </a:solidFill>
                <a:latin typeface="Calibri"/>
                <a:ea typeface="Calibri"/>
                <a:cs typeface="Calibri"/>
                <a:sym typeface="Calibri"/>
              </a:rPr>
              <a:t>Graphlet Differences: </a:t>
            </a:r>
            <a:r>
              <a:rPr lang="zh-TW" sz="2000" dirty="0">
                <a:solidFill>
                  <a:schemeClr val="dk1"/>
                </a:solidFill>
                <a:latin typeface="Calibri"/>
                <a:ea typeface="Calibri"/>
                <a:cs typeface="Calibri"/>
                <a:sym typeface="Calibri"/>
              </a:rPr>
              <a:t>(1) Nodes do not need to be connected. (2) Graphlets are not rooted.</a:t>
            </a:r>
            <a:endParaRPr sz="2000" dirty="0">
              <a:solidFill>
                <a:schemeClr val="dk1"/>
              </a:solidFill>
              <a:latin typeface="Calibri"/>
              <a:ea typeface="Calibri"/>
              <a:cs typeface="Calibri"/>
              <a:sym typeface="Calibri"/>
            </a:endParaRPr>
          </a:p>
        </p:txBody>
      </p:sp>
      <p:pic>
        <p:nvPicPr>
          <p:cNvPr id="125" name="Google Shape;125;p18"/>
          <p:cNvPicPr preferRelativeResize="0"/>
          <p:nvPr/>
        </p:nvPicPr>
        <p:blipFill>
          <a:blip r:embed="rId4">
            <a:alphaModFix/>
          </a:blip>
          <a:stretch>
            <a:fillRect/>
          </a:stretch>
        </p:blipFill>
        <p:spPr>
          <a:xfrm>
            <a:off x="1787500" y="2421600"/>
            <a:ext cx="5462173" cy="2681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 name="Google Shape;131;p19"/>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32" name="Google Shape;13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7</a:t>
            </a:fld>
            <a:endParaRPr/>
          </a:p>
        </p:txBody>
      </p:sp>
      <p:sp>
        <p:nvSpPr>
          <p:cNvPr id="133" name="Google Shape;133;p19"/>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Graphlet Features</a:t>
            </a:r>
            <a:endParaRPr sz="3000" b="1">
              <a:solidFill>
                <a:schemeClr val="lt1"/>
              </a:solidFill>
              <a:latin typeface="Calibri"/>
              <a:ea typeface="Calibri"/>
              <a:cs typeface="Calibri"/>
              <a:sym typeface="Calibri"/>
            </a:endParaRPr>
          </a:p>
        </p:txBody>
      </p:sp>
      <p:sp>
        <p:nvSpPr>
          <p:cNvPr id="134" name="Google Shape;134;p19"/>
          <p:cNvSpPr txBox="1"/>
          <p:nvPr/>
        </p:nvSpPr>
        <p:spPr>
          <a:xfrm>
            <a:off x="464100" y="1067725"/>
            <a:ext cx="8258100" cy="12330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For example:</a:t>
            </a:r>
            <a:endParaRPr sz="2000" dirty="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for k = 3</a:t>
            </a:r>
            <a:endParaRPr sz="2000" dirty="0">
              <a:solidFill>
                <a:schemeClr val="dk1"/>
              </a:solidFill>
              <a:latin typeface="Calibri"/>
              <a:ea typeface="Calibri"/>
              <a:cs typeface="Calibri"/>
              <a:sym typeface="Calibri"/>
            </a:endParaRPr>
          </a:p>
        </p:txBody>
      </p:sp>
      <p:pic>
        <p:nvPicPr>
          <p:cNvPr id="135" name="Google Shape;135;p19"/>
          <p:cNvPicPr preferRelativeResize="0"/>
          <p:nvPr/>
        </p:nvPicPr>
        <p:blipFill>
          <a:blip r:embed="rId4">
            <a:alphaModFix/>
          </a:blip>
          <a:stretch>
            <a:fillRect/>
          </a:stretch>
        </p:blipFill>
        <p:spPr>
          <a:xfrm>
            <a:off x="1056175" y="2366025"/>
            <a:ext cx="1909950" cy="1757125"/>
          </a:xfrm>
          <a:prstGeom prst="rect">
            <a:avLst/>
          </a:prstGeom>
          <a:noFill/>
          <a:ln>
            <a:noFill/>
          </a:ln>
        </p:spPr>
      </p:pic>
      <p:pic>
        <p:nvPicPr>
          <p:cNvPr id="136" name="Google Shape;136;p19"/>
          <p:cNvPicPr preferRelativeResize="0"/>
          <p:nvPr/>
        </p:nvPicPr>
        <p:blipFill>
          <a:blip r:embed="rId5">
            <a:alphaModFix/>
          </a:blip>
          <a:stretch>
            <a:fillRect/>
          </a:stretch>
        </p:blipFill>
        <p:spPr>
          <a:xfrm>
            <a:off x="4346500" y="1021350"/>
            <a:ext cx="3573051" cy="1038175"/>
          </a:xfrm>
          <a:prstGeom prst="rect">
            <a:avLst/>
          </a:prstGeom>
          <a:noFill/>
          <a:ln>
            <a:noFill/>
          </a:ln>
        </p:spPr>
      </p:pic>
      <p:pic>
        <p:nvPicPr>
          <p:cNvPr id="137" name="Google Shape;137;p19"/>
          <p:cNvPicPr preferRelativeResize="0"/>
          <p:nvPr/>
        </p:nvPicPr>
        <p:blipFill>
          <a:blip r:embed="rId6">
            <a:alphaModFix/>
          </a:blip>
          <a:stretch>
            <a:fillRect/>
          </a:stretch>
        </p:blipFill>
        <p:spPr>
          <a:xfrm>
            <a:off x="3686275" y="2194649"/>
            <a:ext cx="4079975" cy="275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20"/>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44" name="Google Shape;14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8</a:t>
            </a:fld>
            <a:endParaRPr/>
          </a:p>
        </p:txBody>
      </p:sp>
      <p:sp>
        <p:nvSpPr>
          <p:cNvPr id="145" name="Google Shape;145;p20"/>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Graphlet Kernel</a:t>
            </a:r>
            <a:endParaRPr sz="3000" b="1">
              <a:solidFill>
                <a:schemeClr val="lt1"/>
              </a:solidFill>
              <a:latin typeface="Calibri"/>
              <a:ea typeface="Calibri"/>
              <a:cs typeface="Calibri"/>
              <a:sym typeface="Calibri"/>
            </a:endParaRPr>
          </a:p>
        </p:txBody>
      </p:sp>
      <p:sp>
        <p:nvSpPr>
          <p:cNvPr id="146" name="Google Shape;146;p20"/>
          <p:cNvSpPr txBox="1"/>
          <p:nvPr/>
        </p:nvSpPr>
        <p:spPr>
          <a:xfrm>
            <a:off x="464100" y="1067725"/>
            <a:ext cx="8258100" cy="8292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Given two graphs, G and G’, </a:t>
            </a:r>
            <a:r>
              <a:rPr lang="zh-TW" sz="2000" b="1">
                <a:solidFill>
                  <a:schemeClr val="dk1"/>
                </a:solidFill>
                <a:latin typeface="Calibri"/>
                <a:ea typeface="Calibri"/>
                <a:cs typeface="Calibri"/>
                <a:sym typeface="Calibri"/>
              </a:rPr>
              <a:t>graphlet kernel</a:t>
            </a:r>
            <a:r>
              <a:rPr lang="zh-TW" sz="2000">
                <a:solidFill>
                  <a:schemeClr val="dk1"/>
                </a:solidFill>
                <a:latin typeface="Calibri"/>
                <a:ea typeface="Calibri"/>
                <a:cs typeface="Calibri"/>
                <a:sym typeface="Calibri"/>
              </a:rPr>
              <a:t> is computed as:</a:t>
            </a:r>
            <a:endParaRPr sz="2000">
              <a:solidFill>
                <a:schemeClr val="dk1"/>
              </a:solidFill>
              <a:latin typeface="Calibri"/>
              <a:ea typeface="Calibri"/>
              <a:cs typeface="Calibri"/>
              <a:sym typeface="Calibri"/>
            </a:endParaRPr>
          </a:p>
        </p:txBody>
      </p:sp>
      <p:pic>
        <p:nvPicPr>
          <p:cNvPr id="147" name="Google Shape;147;p20"/>
          <p:cNvPicPr preferRelativeResize="0"/>
          <p:nvPr/>
        </p:nvPicPr>
        <p:blipFill>
          <a:blip r:embed="rId4">
            <a:alphaModFix/>
          </a:blip>
          <a:stretch>
            <a:fillRect/>
          </a:stretch>
        </p:blipFill>
        <p:spPr>
          <a:xfrm>
            <a:off x="3118525" y="1674600"/>
            <a:ext cx="2559051" cy="604100"/>
          </a:xfrm>
          <a:prstGeom prst="rect">
            <a:avLst/>
          </a:prstGeom>
          <a:noFill/>
          <a:ln>
            <a:noFill/>
          </a:ln>
        </p:spPr>
      </p:pic>
      <p:sp>
        <p:nvSpPr>
          <p:cNvPr id="148" name="Google Shape;148;p20"/>
          <p:cNvSpPr txBox="1"/>
          <p:nvPr/>
        </p:nvSpPr>
        <p:spPr>
          <a:xfrm>
            <a:off x="488708" y="2433025"/>
            <a:ext cx="8258100" cy="16428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Clr>
                <a:schemeClr val="dk1"/>
              </a:buClr>
              <a:buSzPts val="2000"/>
              <a:buFont typeface="Calibri"/>
              <a:buChar char="●"/>
            </a:pPr>
            <a:r>
              <a:rPr lang="zh-TW" sz="2000" b="1" dirty="0">
                <a:solidFill>
                  <a:srgbClr val="6AA84F"/>
                </a:solidFill>
                <a:latin typeface="Calibri"/>
                <a:ea typeface="Calibri"/>
                <a:cs typeface="Calibri"/>
                <a:sym typeface="Calibri"/>
              </a:rPr>
              <a:t>Problem:</a:t>
            </a:r>
            <a:r>
              <a:rPr lang="zh-TW" sz="2000" dirty="0">
                <a:solidFill>
                  <a:schemeClr val="dk1"/>
                </a:solidFill>
                <a:latin typeface="Calibri"/>
                <a:ea typeface="Calibri"/>
                <a:cs typeface="Calibri"/>
                <a:sym typeface="Calibri"/>
              </a:rPr>
              <a:t> If G and G’ have different sizes, the value will be skewed</a:t>
            </a:r>
            <a:endParaRPr sz="2000" dirty="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b="1" dirty="0">
                <a:solidFill>
                  <a:srgbClr val="6AA84F"/>
                </a:solidFill>
                <a:latin typeface="Calibri"/>
                <a:ea typeface="Calibri"/>
                <a:cs typeface="Calibri"/>
                <a:sym typeface="Calibri"/>
              </a:rPr>
              <a:t>Solution:</a:t>
            </a:r>
            <a:r>
              <a:rPr lang="zh-TW" sz="2000" dirty="0">
                <a:solidFill>
                  <a:schemeClr val="dk1"/>
                </a:solidFill>
                <a:latin typeface="Calibri"/>
                <a:ea typeface="Calibri"/>
                <a:cs typeface="Calibri"/>
                <a:sym typeface="Calibri"/>
              </a:rPr>
              <a:t> Normalize each graphlet feature vector.</a:t>
            </a:r>
            <a:endParaRPr sz="2000" dirty="0">
              <a:solidFill>
                <a:schemeClr val="dk1"/>
              </a:solidFill>
              <a:latin typeface="Calibri"/>
              <a:ea typeface="Calibri"/>
              <a:cs typeface="Calibri"/>
              <a:sym typeface="Calibri"/>
            </a:endParaRPr>
          </a:p>
        </p:txBody>
      </p:sp>
      <p:pic>
        <p:nvPicPr>
          <p:cNvPr id="149" name="Google Shape;149;p20"/>
          <p:cNvPicPr preferRelativeResize="0"/>
          <p:nvPr/>
        </p:nvPicPr>
        <p:blipFill>
          <a:blip r:embed="rId5">
            <a:alphaModFix/>
          </a:blip>
          <a:stretch>
            <a:fillRect/>
          </a:stretch>
        </p:blipFill>
        <p:spPr>
          <a:xfrm>
            <a:off x="1717248" y="3442550"/>
            <a:ext cx="5132525" cy="1020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1"/>
          <p:cNvPicPr preferRelativeResize="0"/>
          <p:nvPr/>
        </p:nvPicPr>
        <p:blipFill>
          <a:blip r:embed="rId3">
            <a:alphaModFix/>
          </a:blip>
          <a:stretch>
            <a:fillRect/>
          </a:stretch>
        </p:blipFill>
        <p:spPr>
          <a:xfrm>
            <a:off x="6196775" y="1828550"/>
            <a:ext cx="2567250" cy="2346074"/>
          </a:xfrm>
          <a:prstGeom prst="rect">
            <a:avLst/>
          </a:prstGeom>
          <a:noFill/>
          <a:ln>
            <a:noFill/>
          </a:ln>
        </p:spPr>
      </p:pic>
      <p:sp>
        <p:nvSpPr>
          <p:cNvPr id="155" name="Google Shape;155;p21"/>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21"/>
          <p:cNvPicPr preferRelativeResize="0"/>
          <p:nvPr/>
        </p:nvPicPr>
        <p:blipFill>
          <a:blip r:embed="rId4">
            <a:alphaModFix/>
          </a:blip>
          <a:stretch>
            <a:fillRect/>
          </a:stretch>
        </p:blipFill>
        <p:spPr>
          <a:xfrm rot="2479508">
            <a:off x="7953462" y="59473"/>
            <a:ext cx="775050" cy="859357"/>
          </a:xfrm>
          <a:prstGeom prst="rect">
            <a:avLst/>
          </a:prstGeom>
          <a:noFill/>
          <a:ln>
            <a:noFill/>
          </a:ln>
        </p:spPr>
      </p:pic>
      <p:sp>
        <p:nvSpPr>
          <p:cNvPr id="157" name="Google Shape;15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9</a:t>
            </a:fld>
            <a:endParaRPr/>
          </a:p>
        </p:txBody>
      </p:sp>
      <p:sp>
        <p:nvSpPr>
          <p:cNvPr id="158" name="Google Shape;158;p21"/>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Limitations of Graphlet Kernel</a:t>
            </a:r>
            <a:endParaRPr sz="3000" b="1">
              <a:solidFill>
                <a:schemeClr val="lt1"/>
              </a:solidFill>
              <a:latin typeface="Calibri"/>
              <a:ea typeface="Calibri"/>
              <a:cs typeface="Calibri"/>
              <a:sym typeface="Calibri"/>
            </a:endParaRPr>
          </a:p>
        </p:txBody>
      </p:sp>
      <p:sp>
        <p:nvSpPr>
          <p:cNvPr id="159" name="Google Shape;159;p21"/>
          <p:cNvSpPr txBox="1"/>
          <p:nvPr/>
        </p:nvSpPr>
        <p:spPr>
          <a:xfrm>
            <a:off x="464100" y="1067725"/>
            <a:ext cx="5690100" cy="3870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zh-TW" sz="2400" b="1" dirty="0">
                <a:solidFill>
                  <a:srgbClr val="1155CC"/>
                </a:solidFill>
                <a:latin typeface="Calibri"/>
                <a:ea typeface="Calibri"/>
                <a:cs typeface="Calibri"/>
                <a:sym typeface="Calibri"/>
              </a:rPr>
              <a:t>Limitations</a:t>
            </a:r>
            <a:endParaRPr sz="2400" b="1" dirty="0">
              <a:solidFill>
                <a:srgbClr val="1155CC"/>
              </a:solidFill>
              <a:latin typeface="Calibri"/>
              <a:ea typeface="Calibri"/>
              <a:cs typeface="Calibri"/>
              <a:sym typeface="Calibri"/>
            </a:endParaRPr>
          </a:p>
          <a:p>
            <a:pPr marL="457200" lvl="0" indent="-355600" algn="l" rtl="0">
              <a:lnSpc>
                <a:spcPct val="150000"/>
              </a:lnSpc>
              <a:spcBef>
                <a:spcPts val="120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Counting graphlets is expensive!</a:t>
            </a:r>
            <a:endParaRPr sz="2000" dirty="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Counting size k graphlets for graph with n nodes by enumeration takes n^k time. </a:t>
            </a:r>
            <a:endParaRPr sz="2000" dirty="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If our graph changes with time, we have to recalculate the features again.</a:t>
            </a:r>
            <a:endParaRPr sz="2000" dirty="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Char char="●"/>
            </a:pPr>
            <a:r>
              <a:rPr lang="zh-TW" sz="2000" b="1" dirty="0">
                <a:solidFill>
                  <a:schemeClr val="dk1"/>
                </a:solidFill>
                <a:latin typeface="Calibri"/>
                <a:ea typeface="Calibri"/>
                <a:cs typeface="Calibri"/>
                <a:sym typeface="Calibri"/>
              </a:rPr>
              <a:t>→ Can we design a more efficient graph kernel?</a:t>
            </a:r>
            <a:endParaRPr sz="2000" b="1"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1903</Words>
  <Application>Microsoft Office PowerPoint</Application>
  <PresentationFormat>全屏显示(16:9)</PresentationFormat>
  <Paragraphs>136</Paragraphs>
  <Slides>16</Slides>
  <Notes>16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16</vt:i4>
      </vt:variant>
    </vt:vector>
  </HeadingPairs>
  <TitlesOfParts>
    <vt:vector size="21" baseType="lpstr">
      <vt:lpstr>PingFang SC</vt:lpstr>
      <vt:lpstr>Söhne</vt:lpstr>
      <vt:lpstr>Arial</vt:lpstr>
      <vt:lpstr>Calibri</vt:lpstr>
      <vt:lpstr>Simple Light</vt:lpstr>
      <vt:lpstr>2-3. Traditaional Feature-based Methods: Graph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 Traditaional Feature-based Methods: Graph</dc:title>
  <cp:lastModifiedBy>戒酒的李白</cp:lastModifiedBy>
  <cp:revision>4</cp:revision>
  <dcterms:modified xsi:type="dcterms:W3CDTF">2024-03-07T07:34:16Z</dcterms:modified>
</cp:coreProperties>
</file>