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8" autoAdjust="0"/>
  </p:normalViewPr>
  <p:slideViewPr>
    <p:cSldViewPr snapToGrid="0">
      <p:cViewPr varScale="1">
        <p:scale>
          <a:sx n="210" d="100"/>
          <a:sy n="210" d="100"/>
        </p:scale>
        <p:origin x="38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9361b98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9361b98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局部邻域重叠特征</a:t>
            </a:r>
            <a:endParaRPr lang="en-US" altLang="zh-CN" b="0" i="0" dirty="0">
              <a:solidFill>
                <a:srgbClr val="E1E3E6"/>
              </a:solidFill>
              <a:effectLst/>
              <a:latin typeface="PingFang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全局邻域重叠特征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361b982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361b982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9361b9820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9361b9820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9361b982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59361b982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类比无穷级数</a:t>
            </a:r>
            <a:r>
              <a:rPr lang="en-US" altLang="zh-CN" dirty="0"/>
              <a:t>1/1-x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9361b982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9361b982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9361b982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9361b982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9361b98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9361b98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标题：邻域中的边缘预测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主要目标是基于网络中每对节点间的属性（特征）来预测网络中新的连接（边缘）。例如，节点对之间共同邻居的数量就是一个特征。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首先，选择具有最高分数的前</a:t>
            </a:r>
            <a:r>
              <a:rPr lang="en-US" altLang="zh-CN" dirty="0"/>
              <a:t>k</a:t>
            </a:r>
            <a:r>
              <a:rPr lang="zh-CN" altLang="en-US" dirty="0"/>
              <a:t>个节点对作为新的边缘。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然后，将边缘特征（</a:t>
            </a:r>
            <a:r>
              <a:rPr lang="en-US" altLang="zh-CN" dirty="0"/>
              <a:t>x, y, e</a:t>
            </a:r>
            <a:r>
              <a:rPr lang="zh-CN" altLang="en-US" dirty="0"/>
              <a:t>）转换为新的边缘特征值。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这种方法可以用于社交网络中预测可能形成的新友谊链接，或者在蛋白质交互网络中预测哪些蛋白质可能会相互作用。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在应用这种方法时，我们需要考虑如何选择和设计有效的特征，以及如何确定最合适的</a:t>
            </a:r>
            <a:r>
              <a:rPr lang="en-US" altLang="zh-CN" dirty="0"/>
              <a:t>k</a:t>
            </a:r>
            <a:r>
              <a:rPr lang="zh-CN" altLang="en-US" dirty="0"/>
              <a:t>值来预测边缘。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9361b982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9361b982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目标：通过我们表示出来的这个</a:t>
            </a:r>
            <a:r>
              <a:rPr lang="en-US" altLang="zh-CN" dirty="0"/>
              <a:t>future</a:t>
            </a:r>
            <a:r>
              <a:rPr lang="zh-CN" altLang="en-US" dirty="0"/>
              <a:t>，它可以描述出两个节点之间的连通性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9361b982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9361b982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这个方法得到的</a:t>
            </a:r>
            <a:r>
              <a:rPr lang="en-US" altLang="zh-CN" dirty="0"/>
              <a:t>BH</a:t>
            </a:r>
            <a:r>
              <a:rPr lang="zh-CN" altLang="en-US" dirty="0"/>
              <a:t>、</a:t>
            </a:r>
            <a:r>
              <a:rPr lang="en-US" altLang="zh-CN" dirty="0"/>
              <a:t>BE</a:t>
            </a:r>
            <a:r>
              <a:rPr lang="zh-CN" altLang="en-US" dirty="0"/>
              <a:t>、</a:t>
            </a:r>
            <a:r>
              <a:rPr lang="en-US" altLang="zh-CN" dirty="0"/>
              <a:t>AB</a:t>
            </a:r>
            <a:r>
              <a:rPr lang="zh-CN" altLang="en-US" dirty="0"/>
              <a:t>都是二，这三条边是一样的，但是事实上，</a:t>
            </a:r>
            <a:r>
              <a:rPr lang="en-US" altLang="zh-CN" dirty="0"/>
              <a:t>B</a:t>
            </a:r>
            <a:r>
              <a:rPr lang="zh-CN" altLang="en-US" dirty="0"/>
              <a:t>与</a:t>
            </a:r>
            <a:r>
              <a:rPr lang="en-US" altLang="zh-CN" dirty="0"/>
              <a:t>H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与</a:t>
            </a:r>
            <a:r>
              <a:rPr lang="en-US" altLang="zh-CN" dirty="0"/>
              <a:t>E</a:t>
            </a:r>
            <a:r>
              <a:rPr lang="zh-CN" altLang="en-US" dirty="0"/>
              <a:t>直接的链接紧闭程度是不一样的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9361b982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9361b982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局部邻域重叠特征</a:t>
            </a:r>
            <a:endParaRPr lang="en-US" altLang="zh-CN" b="0" i="0" dirty="0">
              <a:solidFill>
                <a:srgbClr val="E1E3E6"/>
              </a:solidFill>
              <a:effectLst/>
              <a:latin typeface="PingFang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9361b982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9361b982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CN" altLang="en-US" b="0" i="0" dirty="0">
                <a:solidFill>
                  <a:srgbClr val="E1E3E6"/>
                </a:solidFill>
                <a:effectLst/>
                <a:latin typeface="PingFang SC"/>
              </a:rPr>
              <a:t>全局邻域重叠特征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9361b982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9361b9820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9361b9820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9361b9820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b.stanford.edu/class/cs224w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researchgate.net/publication/333950431_Multi-moth_flame_optimization_for_solving_the_link_prediction_problem_in_complex_networ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96775" y="1315800"/>
            <a:ext cx="8136600" cy="5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22" b="1"/>
              <a:t>2-2. Traditaional Feature-based Methods: Edge</a:t>
            </a:r>
            <a:endParaRPr sz="2722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725" y="2253000"/>
            <a:ext cx="47727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Distance-based Features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Local Neighborhood Overlap Feature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b="1" dirty="0">
                <a:latin typeface="Calibri"/>
                <a:ea typeface="Calibri"/>
                <a:cs typeface="Calibri"/>
                <a:sym typeface="Calibri"/>
              </a:rPr>
              <a:t>Global Neighborhood Overlap Feature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72350" y="181200"/>
            <a:ext cx="75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Machine Learning with Graphs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375" y="2148863"/>
            <a:ext cx="2428375" cy="20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26000" y="3764025"/>
            <a:ext cx="44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ref: </a:t>
            </a:r>
            <a:r>
              <a:rPr lang="zh-TW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Stanford CS224W: Machine Learning with Graphs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Katz Index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25" y="991525"/>
            <a:ext cx="5919524" cy="20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1475" y="1475352"/>
            <a:ext cx="2825000" cy="161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2100" y="3075475"/>
            <a:ext cx="5770336" cy="16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251" y="4892847"/>
            <a:ext cx="3489400" cy="1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Katz Index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311700" y="1090525"/>
            <a:ext cx="86040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powers of adjacency matrix, we can calculate </a:t>
            </a:r>
            <a:r>
              <a:rPr lang="zh-TW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walks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all lengths between a pair of nodes.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specifies #walks of length 1 (direct neighborhood) between </a:t>
            </a:r>
            <a:r>
              <a:rPr lang="zh-TW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zh-TW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specifies #walks of length 2 (neighbor of neighbor) between </a:t>
            </a:r>
            <a:r>
              <a:rPr lang="zh-TW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zh-TW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specifies #walks of length </a:t>
            </a:r>
            <a:r>
              <a:rPr lang="zh-TW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775" y="2149025"/>
            <a:ext cx="479200" cy="3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775" y="2558231"/>
            <a:ext cx="479200" cy="3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1775" y="2991792"/>
            <a:ext cx="479200" cy="38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3725" y="3369477"/>
            <a:ext cx="2825000" cy="161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Katz Index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311700" y="1090525"/>
            <a:ext cx="8604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Katz index</a:t>
            </a:r>
            <a:r>
              <a:rPr lang="zh-TW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v1 and v2 is calculated as </a:t>
            </a:r>
            <a:r>
              <a:rPr lang="zh-TW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over all walk lengths.</a:t>
            </a:r>
            <a:r>
              <a:rPr lang="zh-TW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5513" y="1684300"/>
            <a:ext cx="5232976" cy="13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311700" y="3157375"/>
            <a:ext cx="86040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Katz index matrix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computed in closed-form: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9759" y="3751075"/>
            <a:ext cx="1761765" cy="98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9400" y="4007858"/>
            <a:ext cx="1712827" cy="44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Summary: Ways to Obtain Edge Features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311700" y="1076275"/>
            <a:ext cx="8520600" cy="3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➢"/>
            </a:pPr>
            <a:r>
              <a:rPr lang="zh-TW" sz="20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Distance-based features:</a:t>
            </a:r>
            <a:endParaRPr sz="20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Calculates shortest path between 2 nodes, but cannot capture overlapping neighboods.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➢"/>
            </a:pPr>
            <a:r>
              <a:rPr lang="zh-TW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Local neighborhood overlap:</a:t>
            </a:r>
            <a:endParaRPr sz="20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number of sharing neighborhoods between 2 nodes. Only focuses nodes within 2-hop.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➢"/>
            </a:pPr>
            <a:r>
              <a:rPr lang="zh-TW" sz="20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Global neighborhood overlap:</a:t>
            </a:r>
            <a:endParaRPr sz="2000"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Katz index uses entire graph structure to score 2 nodes. It can capture the structure globally.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Edge(Link)-level Prediction Task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03820" y="4477975"/>
            <a:ext cx="339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Multi-moth flame optimization for solving the link prediction problem in complex networks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r="51742" b="17736"/>
          <a:stretch/>
        </p:blipFill>
        <p:spPr>
          <a:xfrm>
            <a:off x="402625" y="2218513"/>
            <a:ext cx="2177326" cy="18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64100" y="1067725"/>
            <a:ext cx="8258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new links based on existing links.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edge-level features/labels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l="58901" b="17736"/>
          <a:stretch/>
        </p:blipFill>
        <p:spPr>
          <a:xfrm>
            <a:off x="2622500" y="2283875"/>
            <a:ext cx="1854275" cy="18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653275" y="4091850"/>
            <a:ext cx="155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836600" y="4091850"/>
            <a:ext cx="155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0000" y="2609500"/>
            <a:ext cx="1909638" cy="14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469513" y="4091850"/>
            <a:ext cx="155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t=0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660535" y="4091850"/>
            <a:ext cx="125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t=1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9000" y="3275550"/>
            <a:ext cx="643850" cy="3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4982492" y="2798375"/>
            <a:ext cx="60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e1=5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976517" y="3386225"/>
            <a:ext cx="60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e2=3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8022192" y="2962725"/>
            <a:ext cx="60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e1=?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8039780" y="3386213"/>
            <a:ext cx="60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Calibri"/>
                <a:ea typeface="Calibri"/>
                <a:cs typeface="Calibri"/>
                <a:sym typeface="Calibri"/>
              </a:rPr>
              <a:t>e2=?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 Prediction from Neighborhood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11700" y="1143323"/>
            <a:ext cx="85206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High level idea: design features c(x, y) for each node pair (x, y)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zh-TW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# of common neighbors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400" y="2478950"/>
            <a:ext cx="2209675" cy="22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379700" y="2223019"/>
            <a:ext cx="8520600" cy="18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dirty="0">
                <a:latin typeface="Calibri"/>
                <a:ea typeface="Calibri"/>
                <a:cs typeface="Calibri"/>
                <a:sym typeface="Calibri"/>
              </a:rPr>
              <a:t>select top k pairs as new edges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zh-TW" sz="2000" dirty="0">
                <a:latin typeface="Calibri"/>
                <a:ea typeface="Calibri"/>
                <a:cs typeface="Calibri"/>
                <a:sym typeface="Calibri"/>
              </a:rPr>
              <a:t>edge_feature(x, y, e) → new edge_feature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Edge-level Features: Overview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11700" y="1067725"/>
            <a:ext cx="81021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Goal: Characterize the structure and connectivity of nodes and edges in the network: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Distance-based features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Local neighborhood overlap</a:t>
            </a:r>
            <a:endParaRPr sz="20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Global neighborhood overlap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725" y="2240850"/>
            <a:ext cx="2627525" cy="22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Distance-based Features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11700" y="991525"/>
            <a:ext cx="8520600" cy="3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Calibri"/>
              <a:buChar char="●"/>
            </a:pPr>
            <a:r>
              <a:rPr lang="zh-TW" sz="20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Shortest-path distance between two nodes</a:t>
            </a:r>
            <a:endParaRPr sz="20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 exmaple: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However, this does not capture the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degree of neighborhood overlap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○"/>
            </a:pPr>
            <a:r>
              <a:rPr lang="zh-TW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Node pair (B, H) has 2 shared neighboring nodes, while pairs (B, E) and (A, B) only have 1 such node.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t="3053"/>
          <a:stretch/>
        </p:blipFill>
        <p:spPr>
          <a:xfrm>
            <a:off x="1174950" y="1889775"/>
            <a:ext cx="6343101" cy="1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311700" y="991525"/>
            <a:ext cx="85206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Captures # neighboring nodes shared between two nodes v1 and v2:</a:t>
            </a:r>
            <a:endParaRPr sz="20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Common neighbors: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Jaccard’s coefficient: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alibri"/>
              <a:buChar char="●"/>
            </a:pPr>
            <a:r>
              <a:rPr lang="zh-TW" sz="20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Adamic-Adar index:</a:t>
            </a:r>
            <a:endParaRPr sz="20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375" y="3118200"/>
            <a:ext cx="3471674" cy="5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Neighborhood Overlap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425" y="1576662"/>
            <a:ext cx="1790589" cy="33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374" y="2013700"/>
            <a:ext cx="4048414" cy="3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3525" y="2495550"/>
            <a:ext cx="1446813" cy="5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9179" y="3693125"/>
            <a:ext cx="2479071" cy="5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0375" y="4199775"/>
            <a:ext cx="2526010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7675" y="1899225"/>
            <a:ext cx="3223725" cy="2742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Neighborhood Overlap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11700" y="1090525"/>
            <a:ext cx="86040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Limitation of local neighborhood overlapping features:</a:t>
            </a:r>
            <a:endParaRPr sz="21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Metric is always zero if the two nodes do not have any neighbors in common.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However, the two nodes may still potentially be connected in the future.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zh-TW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Global neighborhood overlap </a:t>
            </a:r>
            <a:r>
              <a:rPr lang="zh-TW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features resolve the limitation by considering the entire graph.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5125" y="2433478"/>
            <a:ext cx="4435974" cy="14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Neighborhood Overlap: Katz Index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311700" y="1090525"/>
            <a:ext cx="86040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100"/>
              <a:buFont typeface="Calibri"/>
              <a:buChar char="●"/>
            </a:pPr>
            <a:r>
              <a:rPr lang="zh-TW" sz="22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Katz index:</a:t>
            </a:r>
            <a:r>
              <a:rPr lang="zh-TW" sz="21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21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 the number of walks of all lengths between a given pair of nodes.</a:t>
            </a:r>
            <a:endParaRPr sz="21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●"/>
            </a:pPr>
            <a:r>
              <a:rPr lang="zh-TW" sz="21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compute number of walks?</a:t>
            </a:r>
            <a:endParaRPr sz="21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●"/>
            </a:pPr>
            <a:r>
              <a:rPr lang="zh-TW" sz="21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→ Powers of the graph adjacency matrix</a:t>
            </a:r>
            <a:endParaRPr sz="21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625" y="2942875"/>
            <a:ext cx="3263700" cy="18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3475" y="3135200"/>
            <a:ext cx="2683124" cy="16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829025" y="2719700"/>
            <a:ext cx="2913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latin typeface="Calibri"/>
                <a:ea typeface="Calibri"/>
                <a:cs typeface="Calibri"/>
                <a:sym typeface="Calibri"/>
              </a:rPr>
              <a:t>Ai,j = 1 if node i, j are connected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251" y="4892847"/>
            <a:ext cx="3489400" cy="1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0" y="0"/>
            <a:ext cx="9144000" cy="887400"/>
          </a:xfrm>
          <a:prstGeom prst="rect">
            <a:avLst/>
          </a:prstGeom>
          <a:solidFill>
            <a:srgbClr val="04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79508">
            <a:off x="7953462" y="59473"/>
            <a:ext cx="775050" cy="85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311700" y="120450"/>
            <a:ext cx="726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Katz Index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11700" y="1090525"/>
            <a:ext cx="86040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what is </a:t>
            </a:r>
            <a:r>
              <a:rPr lang="zh-TW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walks?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show: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         = #walks of length </a:t>
            </a:r>
            <a:r>
              <a:rPr lang="zh-TW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</a:t>
            </a:r>
            <a:r>
              <a:rPr lang="zh-TW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zh-TW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1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= #walks of length 1 (direct neighborhood) between </a:t>
            </a:r>
            <a:r>
              <a:rPr lang="zh-TW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zh-TW" sz="21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zh-TW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625" y="2942875"/>
            <a:ext cx="3263700" cy="18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275" y="3211400"/>
            <a:ext cx="2683124" cy="16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5300" y="1478975"/>
            <a:ext cx="13430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7350" y="1842000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875" y="2223142"/>
            <a:ext cx="545975" cy="49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67990" y="2281587"/>
            <a:ext cx="545985" cy="37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1675" y="2795900"/>
            <a:ext cx="1176632" cy="4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60251" y="4892847"/>
            <a:ext cx="3489400" cy="1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810</Words>
  <Application>Microsoft Office PowerPoint</Application>
  <PresentationFormat>全屏显示(16:9)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PingFang SC</vt:lpstr>
      <vt:lpstr>Arial</vt:lpstr>
      <vt:lpstr>Calibri</vt:lpstr>
      <vt:lpstr>Simple Light</vt:lpstr>
      <vt:lpstr>2-2. Traditaional Feature-based Methods: 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2-2. Traditaional Feature-based Methods: Edge</dc:title>
  <cp:lastModifiedBy>戒酒的李白</cp:lastModifiedBy>
  <cp:revision>3</cp:revision>
  <dcterms:modified xsi:type="dcterms:W3CDTF">2024-03-07T07:43:26Z</dcterms:modified>
</cp:coreProperties>
</file>