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98" autoAdjust="0"/>
  </p:normalViewPr>
  <p:slideViewPr>
    <p:cSldViewPr snapToGrid="0">
      <p:cViewPr varScale="1">
        <p:scale>
          <a:sx n="200" d="100"/>
          <a:sy n="200" d="100"/>
        </p:scale>
        <p:origin x="654" y="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5baa329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55baa329b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55baa329ba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55baa329ba_1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TW" sz="11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Betweenness Centrality</a:t>
            </a:r>
            <a:r>
              <a:rPr lang="zh-CN" altLang="en-US" b="0" i="0" dirty="0">
                <a:solidFill>
                  <a:srgbClr val="E1E3E6"/>
                </a:solidFill>
                <a:effectLst/>
                <a:latin typeface="PingFang SC"/>
              </a:rPr>
              <a:t>介数中心性</a:t>
            </a:r>
            <a:endParaRPr lang="en-US" altLang="zh-CN" b="0" i="0" dirty="0">
              <a:solidFill>
                <a:srgbClr val="E1E3E6"/>
              </a:solidFill>
              <a:effectLst/>
              <a:latin typeface="PingFang S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sz="1100" b="0" i="0" dirty="0">
                <a:solidFill>
                  <a:srgbClr val="E1E3E6"/>
                </a:solidFill>
                <a:effectLst/>
                <a:latin typeface="PingFang SC"/>
                <a:ea typeface="Calibri"/>
                <a:cs typeface="Calibri"/>
                <a:sym typeface="Calibri"/>
              </a:rPr>
              <a:t>#</a:t>
            </a:r>
            <a:r>
              <a:rPr lang="zh-CN" altLang="en-US" sz="1100" b="0" i="0" dirty="0">
                <a:solidFill>
                  <a:srgbClr val="E1E3E6"/>
                </a:solidFill>
                <a:effectLst/>
                <a:latin typeface="PingFang SC"/>
                <a:ea typeface="Calibri"/>
                <a:cs typeface="Calibri"/>
                <a:sym typeface="Calibri"/>
              </a:rPr>
              <a:t>表示它的个数</a:t>
            </a:r>
            <a:endParaRPr lang="en-US" altLang="zh-CN" sz="1100" b="1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55baa329ba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55baa329ba_1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b="0" i="0" dirty="0">
                <a:solidFill>
                  <a:srgbClr val="E1E3E6"/>
                </a:solidFill>
                <a:effectLst/>
                <a:latin typeface="PingFang SC"/>
              </a:rPr>
              <a:t>接近中心性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55baa329ba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55baa329ba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55baa329ba_1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55baa329ba_1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TW" sz="1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Graph Isomorphism </a:t>
            </a:r>
            <a:r>
              <a:rPr lang="zh-CN" altLang="en-US" sz="1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图的同构</a:t>
            </a:r>
            <a:endParaRPr lang="en-US" altLang="zh-CN" sz="11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55baa329ba_1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55baa329ba_1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55baa329ba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55baa329ba_1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55baa329ba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55baa329ba_1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55baa329b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55baa329b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55baa329ba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55baa329ba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55baa329b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55baa329b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ECECEC"/>
                </a:solidFill>
                <a:effectLst/>
                <a:latin typeface="Söhne"/>
              </a:rPr>
              <a:t>特征提取：这是模型训练前的准备工作，涉及到获取和构造输入数据的特征。这里列举了三种类型的特征：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ECECEC"/>
                </a:solidFill>
                <a:effectLst/>
                <a:latin typeface="Söhne"/>
              </a:rPr>
              <a:t>节点特征（</a:t>
            </a:r>
            <a:r>
              <a:rPr lang="en-US" altLang="zh-CN" b="0" i="0" dirty="0">
                <a:solidFill>
                  <a:srgbClr val="ECECEC"/>
                </a:solidFill>
                <a:effectLst/>
                <a:latin typeface="Söhne"/>
              </a:rPr>
              <a:t>Node feature</a:t>
            </a:r>
            <a:r>
              <a:rPr lang="zh-CN" altLang="en-US" b="0" i="0" dirty="0">
                <a:solidFill>
                  <a:srgbClr val="ECECEC"/>
                </a:solidFill>
                <a:effectLst/>
                <a:latin typeface="Söhne"/>
              </a:rPr>
              <a:t>）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ECECEC"/>
                </a:solidFill>
                <a:effectLst/>
                <a:latin typeface="Söhne"/>
              </a:rPr>
              <a:t>边特征（</a:t>
            </a:r>
            <a:r>
              <a:rPr lang="en-US" altLang="zh-CN" b="0" i="0" dirty="0">
                <a:solidFill>
                  <a:srgbClr val="ECECEC"/>
                </a:solidFill>
                <a:effectLst/>
                <a:latin typeface="Söhne"/>
              </a:rPr>
              <a:t>Edge feature</a:t>
            </a:r>
            <a:r>
              <a:rPr lang="zh-CN" altLang="en-US" b="0" i="0" dirty="0">
                <a:solidFill>
                  <a:srgbClr val="ECECEC"/>
                </a:solidFill>
                <a:effectLst/>
                <a:latin typeface="Söhne"/>
              </a:rPr>
              <a:t>）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ECECEC"/>
                </a:solidFill>
                <a:effectLst/>
                <a:latin typeface="Söhne"/>
              </a:rPr>
              <a:t>图特征（</a:t>
            </a:r>
            <a:r>
              <a:rPr lang="en-US" altLang="zh-CN" b="0" i="0" dirty="0">
                <a:solidFill>
                  <a:srgbClr val="ECECEC"/>
                </a:solidFill>
                <a:effectLst/>
                <a:latin typeface="Söhne"/>
              </a:rPr>
              <a:t>Graph feature</a:t>
            </a:r>
            <a:r>
              <a:rPr lang="zh-CN" altLang="en-US" b="0" i="0" dirty="0">
                <a:solidFill>
                  <a:srgbClr val="ECECEC"/>
                </a:solidFill>
                <a:effectLst/>
                <a:latin typeface="Söhne"/>
              </a:rPr>
              <a:t>）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ECECEC"/>
                </a:solidFill>
                <a:effectLst/>
                <a:latin typeface="Söhne"/>
              </a:rPr>
              <a:t>每种特征都表示为 </a:t>
            </a:r>
            <a:r>
              <a:rPr lang="en-US" altLang="zh-CN" b="0" i="0" dirty="0">
                <a:solidFill>
                  <a:srgbClr val="ECECEC"/>
                </a:solidFill>
                <a:effectLst/>
                <a:latin typeface="KaTeX_AMS"/>
              </a:rPr>
              <a:t>R</a:t>
            </a:r>
            <a:r>
              <a:rPr lang="en-US" altLang="zh-CN" b="0" i="1" dirty="0">
                <a:solidFill>
                  <a:srgbClr val="ECECEC"/>
                </a:solidFill>
                <a:effectLst/>
                <a:latin typeface="KaTeX_Math"/>
              </a:rPr>
              <a:t>D</a:t>
            </a:r>
            <a:r>
              <a:rPr lang="zh-CN" altLang="en-US" b="0" i="0" dirty="0">
                <a:solidFill>
                  <a:srgbClr val="ECECEC"/>
                </a:solidFill>
                <a:effectLst/>
                <a:latin typeface="Söhne"/>
              </a:rPr>
              <a:t>，这意味着它们是在</a:t>
            </a:r>
            <a:r>
              <a:rPr lang="en-US" altLang="zh-CN" b="0" i="0" dirty="0">
                <a:solidFill>
                  <a:srgbClr val="ECECEC"/>
                </a:solidFill>
                <a:effectLst/>
                <a:latin typeface="Söhne"/>
              </a:rPr>
              <a:t>D</a:t>
            </a:r>
            <a:r>
              <a:rPr lang="zh-CN" altLang="en-US" b="0" i="0" dirty="0">
                <a:solidFill>
                  <a:srgbClr val="ECECEC"/>
                </a:solidFill>
                <a:effectLst/>
                <a:latin typeface="Söhne"/>
              </a:rPr>
              <a:t>维的实数空间中表示的。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ECECEC"/>
                </a:solidFill>
                <a:effectLst/>
                <a:latin typeface="Söhne"/>
              </a:rPr>
              <a:t>训练</a:t>
            </a:r>
            <a:r>
              <a:rPr lang="en-US" altLang="zh-CN" b="0" i="0" dirty="0">
                <a:solidFill>
                  <a:srgbClr val="ECECEC"/>
                </a:solidFill>
                <a:effectLst/>
                <a:latin typeface="Söhne"/>
              </a:rPr>
              <a:t>ML</a:t>
            </a:r>
            <a:r>
              <a:rPr lang="zh-CN" altLang="en-US" b="0" i="0" dirty="0">
                <a:solidFill>
                  <a:srgbClr val="ECECEC"/>
                </a:solidFill>
                <a:effectLst/>
                <a:latin typeface="Söhne"/>
              </a:rPr>
              <a:t>模型：一旦特征被提取和准备好，接下来的步骤是选择并训练一个机器学习模型。</a:t>
            </a:r>
            <a:r>
              <a:rPr lang="en-US" altLang="zh-CN" b="0" i="0" dirty="0">
                <a:solidFill>
                  <a:srgbClr val="ECECEC"/>
                </a:solidFill>
                <a:effectLst/>
                <a:latin typeface="Söhne"/>
              </a:rPr>
              <a:t>PPT</a:t>
            </a:r>
            <a:r>
              <a:rPr lang="zh-CN" altLang="en-US" b="0" i="0" dirty="0">
                <a:solidFill>
                  <a:srgbClr val="ECECEC"/>
                </a:solidFill>
                <a:effectLst/>
                <a:latin typeface="Söhne"/>
              </a:rPr>
              <a:t>中提到了三种常见的机器学习模型：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ECECEC"/>
                </a:solidFill>
                <a:effectLst/>
                <a:latin typeface="Söhne"/>
              </a:rPr>
              <a:t>随机森林（</a:t>
            </a:r>
            <a:r>
              <a:rPr lang="en-US" altLang="zh-CN" b="0" i="0" dirty="0">
                <a:solidFill>
                  <a:srgbClr val="ECECEC"/>
                </a:solidFill>
                <a:effectLst/>
                <a:latin typeface="Söhne"/>
              </a:rPr>
              <a:t>Random Forest</a:t>
            </a:r>
            <a:r>
              <a:rPr lang="zh-CN" altLang="en-US" b="0" i="0" dirty="0">
                <a:solidFill>
                  <a:srgbClr val="ECECEC"/>
                </a:solidFill>
                <a:effectLst/>
                <a:latin typeface="Söhne"/>
              </a:rPr>
              <a:t>）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ECECEC"/>
                </a:solidFill>
                <a:effectLst/>
                <a:latin typeface="Söhne"/>
              </a:rPr>
              <a:t>极端梯度提升（</a:t>
            </a:r>
            <a:r>
              <a:rPr lang="en-US" altLang="zh-CN" b="0" i="0" dirty="0" err="1">
                <a:solidFill>
                  <a:srgbClr val="ECECEC"/>
                </a:solidFill>
                <a:effectLst/>
                <a:latin typeface="Söhne"/>
              </a:rPr>
              <a:t>XGBoost</a:t>
            </a:r>
            <a:r>
              <a:rPr lang="zh-CN" altLang="en-US" b="0" i="0" dirty="0">
                <a:solidFill>
                  <a:srgbClr val="ECECEC"/>
                </a:solidFill>
                <a:effectLst/>
                <a:latin typeface="Söhne"/>
              </a:rPr>
              <a:t>）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ECECEC"/>
                </a:solidFill>
                <a:effectLst/>
                <a:latin typeface="Söhne"/>
              </a:rPr>
              <a:t>深度神经网络（</a:t>
            </a:r>
            <a:r>
              <a:rPr lang="en-US" altLang="zh-CN" b="0" i="0" dirty="0">
                <a:solidFill>
                  <a:srgbClr val="ECECEC"/>
                </a:solidFill>
                <a:effectLst/>
                <a:latin typeface="Söhne"/>
              </a:rPr>
              <a:t>DNN</a:t>
            </a:r>
            <a:r>
              <a:rPr lang="zh-CN" altLang="en-US" b="0" i="0" dirty="0">
                <a:solidFill>
                  <a:srgbClr val="ECECEC"/>
                </a:solidFill>
                <a:effectLst/>
                <a:latin typeface="Söhne"/>
              </a:rPr>
              <a:t>）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ECECEC"/>
                </a:solidFill>
                <a:effectLst/>
                <a:latin typeface="Söhne"/>
              </a:rPr>
              <a:t>训练过程包括使用大量已知输出的示例来训练模型，使其能够识别输入数据和输出结果之间的关系。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ECECEC"/>
                </a:solidFill>
                <a:effectLst/>
                <a:latin typeface="Söhne"/>
              </a:rPr>
              <a:t>应用</a:t>
            </a:r>
            <a:r>
              <a:rPr lang="en-US" altLang="zh-CN" b="0" i="0" dirty="0">
                <a:solidFill>
                  <a:srgbClr val="ECECEC"/>
                </a:solidFill>
                <a:effectLst/>
                <a:latin typeface="Söhne"/>
              </a:rPr>
              <a:t>ML</a:t>
            </a:r>
            <a:r>
              <a:rPr lang="zh-CN" altLang="en-US" b="0" i="0" dirty="0">
                <a:solidFill>
                  <a:srgbClr val="ECECEC"/>
                </a:solidFill>
                <a:effectLst/>
                <a:latin typeface="Söhne"/>
              </a:rPr>
              <a:t>模型：这是将训练好的模型应用于新数据的过程，以进行预测。当给定一个新的节点、边或图时，模型会提取其特征，并基于这些特征做出预测。</a:t>
            </a:r>
            <a:r>
              <a:rPr lang="en-US" altLang="zh-CN" b="0" i="0" dirty="0">
                <a:solidFill>
                  <a:srgbClr val="ECECEC"/>
                </a:solidFill>
                <a:effectLst/>
                <a:latin typeface="Söhne"/>
              </a:rPr>
              <a:t>PPT</a:t>
            </a:r>
            <a:r>
              <a:rPr lang="zh-CN" altLang="en-US" b="0" i="0" dirty="0">
                <a:solidFill>
                  <a:srgbClr val="ECECEC"/>
                </a:solidFill>
                <a:effectLst/>
                <a:latin typeface="Söhne"/>
              </a:rPr>
              <a:t>展示了模型针对不同输入（代表不同实例）生成不同的预测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55baa329ba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55baa329ba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如果中间的跟上面的有着一样的节点特征，那么他们输入到模型中时候就会有一样的输出？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55baa329ba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55baa329ba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55baa329ba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55baa329ba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55baa329ba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55baa329ba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b="0" i="0" dirty="0">
                <a:solidFill>
                  <a:srgbClr val="E1E3E6"/>
                </a:solidFill>
                <a:effectLst/>
                <a:latin typeface="PingFang SC"/>
              </a:rPr>
              <a:t>节点度对相邻节点进行计数，但不捕捉它们的重要性。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55baa329ba_1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55baa329ba_1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非常棒的一个公式，根据特征值与特征向量巧妙的解决了递归计算的问题</a:t>
            </a:r>
            <a:endParaRPr lang="en-US" altLang="zh-C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Eigenvector </a:t>
            </a:r>
            <a:r>
              <a:rPr lang="zh-CN" altLang="en-US" dirty="0"/>
              <a:t>特征向量</a:t>
            </a:r>
            <a:endParaRPr lang="en-US" altLang="zh-C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1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zh-TW" altLang="zh-CN" sz="11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ecursively</a:t>
            </a:r>
            <a:r>
              <a:rPr lang="zh-CN" altLang="en-US" sz="11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递归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eb.stanford.edu/class/cs224w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hyperlink" Target="https://en.wikipedia.org/wiki/Graph_isomorphism" TargetMode="Externa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696775" y="1315800"/>
            <a:ext cx="8136600" cy="58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722" b="1"/>
              <a:t>2-1. Traditaional Feature-based Methods: Node</a:t>
            </a:r>
            <a:endParaRPr sz="2722" b="1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793725" y="2253000"/>
            <a:ext cx="4589400" cy="15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zh-TW" sz="2000" b="1" dirty="0">
                <a:latin typeface="Calibri"/>
                <a:ea typeface="Calibri"/>
                <a:cs typeface="Calibri"/>
                <a:sym typeface="Calibri"/>
              </a:rPr>
              <a:t>Graph Prediction in Traditional ML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zh-TW" sz="2000" b="1" dirty="0">
                <a:latin typeface="Calibri"/>
                <a:ea typeface="Calibri"/>
                <a:cs typeface="Calibri"/>
                <a:sym typeface="Calibri"/>
              </a:rPr>
              <a:t>Importance-based Node Features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zh-TW" sz="2000" b="1" dirty="0">
                <a:latin typeface="Calibri"/>
                <a:ea typeface="Calibri"/>
                <a:cs typeface="Calibri"/>
                <a:sym typeface="Calibri"/>
              </a:rPr>
              <a:t>Structure-based Node Features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172350" y="181200"/>
            <a:ext cx="7593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Machine Learning with Graphs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6375" y="2148863"/>
            <a:ext cx="2428375" cy="208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826000" y="3764025"/>
            <a:ext cx="442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ref: </a:t>
            </a:r>
            <a:r>
              <a:rPr lang="zh-TW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Stanford CS224W: Machine Learning with Graphs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9" name="Google Shape;18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10</a:t>
            </a:fld>
            <a:endParaRPr/>
          </a:p>
        </p:txBody>
      </p:sp>
      <p:sp>
        <p:nvSpPr>
          <p:cNvPr id="191" name="Google Shape;191;p22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Node Features: Node Centrality (2)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2"/>
          <p:cNvSpPr txBox="1"/>
          <p:nvPr/>
        </p:nvSpPr>
        <p:spPr>
          <a:xfrm>
            <a:off x="387900" y="991525"/>
            <a:ext cx="8375700" cy="28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Betweenness Centrality</a:t>
            </a:r>
            <a:endParaRPr sz="2400" b="1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Calibri"/>
              <a:buChar char="●"/>
            </a:pPr>
            <a:r>
              <a:rPr lang="zh-TW" sz="19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 node is important if it </a:t>
            </a:r>
            <a:r>
              <a:rPr lang="zh-TW" sz="19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lies on many shortest paths</a:t>
            </a:r>
            <a:r>
              <a:rPr lang="zh-TW" sz="19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between other nodes.</a:t>
            </a:r>
            <a:endParaRPr sz="19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9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9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Calibri"/>
              <a:buChar char="●"/>
            </a:pPr>
            <a:r>
              <a:rPr lang="zh-TW" sz="19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For example:</a:t>
            </a:r>
            <a:endParaRPr sz="19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9501" y="2127000"/>
            <a:ext cx="6109476" cy="72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7175" y="3349550"/>
            <a:ext cx="2678300" cy="158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2"/>
          <p:cNvSpPr txBox="1"/>
          <p:nvPr/>
        </p:nvSpPr>
        <p:spPr>
          <a:xfrm>
            <a:off x="4501650" y="3424100"/>
            <a:ext cx="39708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 dirty="0"/>
              <a:t>C_A = C_B = C_E = 0</a:t>
            </a:r>
            <a:endParaRPr sz="1600" dirty="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 dirty="0"/>
              <a:t>C_C = 3    (A-</a:t>
            </a:r>
            <a:r>
              <a:rPr lang="zh-TW" sz="1600" u="sng" dirty="0"/>
              <a:t>C</a:t>
            </a:r>
            <a:r>
              <a:rPr lang="zh-TW" sz="1600" dirty="0"/>
              <a:t>-B, A-</a:t>
            </a:r>
            <a:r>
              <a:rPr lang="zh-TW" sz="1600" u="sng" dirty="0"/>
              <a:t>C</a:t>
            </a:r>
            <a:r>
              <a:rPr lang="zh-TW" sz="1600" dirty="0"/>
              <a:t>-D, A-</a:t>
            </a:r>
            <a:r>
              <a:rPr lang="zh-TW" sz="1600" u="sng" dirty="0"/>
              <a:t>C</a:t>
            </a:r>
            <a:r>
              <a:rPr lang="zh-TW" sz="1600" dirty="0"/>
              <a:t>-D-E)</a:t>
            </a:r>
            <a:endParaRPr sz="1600" dirty="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 dirty="0"/>
              <a:t>C_D = 3    (A-C-</a:t>
            </a:r>
            <a:r>
              <a:rPr lang="zh-TW" sz="1600" u="sng" dirty="0"/>
              <a:t>D</a:t>
            </a:r>
            <a:r>
              <a:rPr lang="zh-TW" sz="1600" dirty="0"/>
              <a:t>-E, B-</a:t>
            </a:r>
            <a:r>
              <a:rPr lang="zh-TW" sz="1600" u="sng" dirty="0"/>
              <a:t>D</a:t>
            </a:r>
            <a:r>
              <a:rPr lang="zh-TW" sz="1600" dirty="0"/>
              <a:t>-E, C-</a:t>
            </a:r>
            <a:r>
              <a:rPr lang="zh-TW" sz="1600" u="sng" dirty="0"/>
              <a:t>D</a:t>
            </a:r>
            <a:r>
              <a:rPr lang="zh-TW" sz="1600" dirty="0"/>
              <a:t>-E)</a:t>
            </a:r>
            <a:endParaRPr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3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1" name="Google Shape;20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11</a:t>
            </a:fld>
            <a:endParaRPr/>
          </a:p>
        </p:txBody>
      </p:sp>
      <p:sp>
        <p:nvSpPr>
          <p:cNvPr id="203" name="Google Shape;203;p23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Node Features: Node Centrality (3)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3"/>
          <p:cNvSpPr txBox="1"/>
          <p:nvPr/>
        </p:nvSpPr>
        <p:spPr>
          <a:xfrm>
            <a:off x="387900" y="991525"/>
            <a:ext cx="8375700" cy="28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Closeness Centrality</a:t>
            </a:r>
            <a:endParaRPr sz="2400" b="1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Calibri"/>
              <a:buChar char="●"/>
            </a:pPr>
            <a:r>
              <a:rPr lang="zh-TW" sz="19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 node is important if it has </a:t>
            </a:r>
            <a:r>
              <a:rPr lang="zh-TW" sz="19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small shortest path lengths</a:t>
            </a:r>
            <a:r>
              <a:rPr lang="zh-TW" sz="19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to all other nodes.</a:t>
            </a:r>
            <a:endParaRPr sz="19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9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9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Calibri"/>
              <a:buChar char="●"/>
            </a:pPr>
            <a:r>
              <a:rPr lang="zh-TW" sz="19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For example:</a:t>
            </a:r>
            <a:endParaRPr sz="19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7450" y="2122200"/>
            <a:ext cx="5329100" cy="71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7175" y="3349550"/>
            <a:ext cx="2678300" cy="1580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3"/>
          <p:cNvSpPr txBox="1"/>
          <p:nvPr/>
        </p:nvSpPr>
        <p:spPr>
          <a:xfrm>
            <a:off x="4501650" y="3271700"/>
            <a:ext cx="39708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 dirty="0"/>
              <a:t>C_A = 1/(2 + 1 + 2 + 3) = 1/8</a:t>
            </a:r>
            <a:endParaRPr sz="1600" dirty="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dirty="0"/>
              <a:t>(A-C-B, A-C, A-C-D, A-C-D-E)</a:t>
            </a:r>
            <a:endParaRPr sz="1600" dirty="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 dirty="0"/>
              <a:t>C_D = 1/(2 + 1 + 1 + 1) = 1/5</a:t>
            </a:r>
            <a:endParaRPr sz="1600" dirty="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dirty="0"/>
              <a:t>(D-C-A, D-B, D-C, D-E)</a:t>
            </a:r>
            <a:endParaRPr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3" name="Google Shape;21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12</a:t>
            </a:fld>
            <a:endParaRPr/>
          </a:p>
        </p:txBody>
      </p:sp>
      <p:sp>
        <p:nvSpPr>
          <p:cNvPr id="215" name="Google Shape;215;p24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Node Features: Clustering Coefficient</a:t>
            </a:r>
            <a:endParaRPr sz="3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4"/>
          <p:cNvSpPr txBox="1"/>
          <p:nvPr/>
        </p:nvSpPr>
        <p:spPr>
          <a:xfrm>
            <a:off x="395139" y="1165974"/>
            <a:ext cx="8520600" cy="3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Char char="●"/>
            </a:pPr>
            <a:r>
              <a:rPr lang="zh-TW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Measures </a:t>
            </a:r>
            <a:r>
              <a:rPr lang="zh-TW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how connected v′s neighboring nodes</a:t>
            </a:r>
            <a:r>
              <a:rPr lang="zh-TW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are:</a:t>
            </a: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6137" y="1611841"/>
            <a:ext cx="5281013" cy="82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8525" y="2332632"/>
            <a:ext cx="3973924" cy="47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4"/>
          <p:cNvSpPr txBox="1"/>
          <p:nvPr/>
        </p:nvSpPr>
        <p:spPr>
          <a:xfrm>
            <a:off x="384150" y="2810850"/>
            <a:ext cx="8375700" cy="21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Calibri"/>
              <a:buChar char="●"/>
            </a:pPr>
            <a:r>
              <a:rPr lang="zh-TW" sz="1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For example:</a:t>
            </a:r>
            <a:endParaRPr sz="19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17150" y="3314175"/>
            <a:ext cx="4568543" cy="1490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4"/>
          <p:cNvSpPr txBox="1"/>
          <p:nvPr/>
        </p:nvSpPr>
        <p:spPr>
          <a:xfrm>
            <a:off x="1716125" y="3719300"/>
            <a:ext cx="54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Calibri"/>
                <a:ea typeface="Calibri"/>
                <a:cs typeface="Calibri"/>
                <a:sym typeface="Calibri"/>
              </a:rPr>
              <a:t>6/6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4"/>
          <p:cNvSpPr txBox="1"/>
          <p:nvPr/>
        </p:nvSpPr>
        <p:spPr>
          <a:xfrm>
            <a:off x="3471200" y="3719300"/>
            <a:ext cx="54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3/6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4"/>
          <p:cNvSpPr txBox="1"/>
          <p:nvPr/>
        </p:nvSpPr>
        <p:spPr>
          <a:xfrm>
            <a:off x="6448450" y="3719300"/>
            <a:ext cx="54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0/6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9" name="Google Shape;22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  <p:sp>
        <p:nvSpPr>
          <p:cNvPr id="231" name="Google Shape;231;p25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Graph Isomorphism</a:t>
            </a:r>
            <a:endParaRPr sz="3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5"/>
          <p:cNvSpPr txBox="1"/>
          <p:nvPr/>
        </p:nvSpPr>
        <p:spPr>
          <a:xfrm>
            <a:off x="311700" y="1067725"/>
            <a:ext cx="8520600" cy="3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Char char="●"/>
            </a:pPr>
            <a:r>
              <a:rPr lang="zh-TW" sz="2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Isomorphic graphs</a:t>
            </a:r>
            <a:r>
              <a:rPr lang="zh-TW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having the same number of vertices, edges, and also the same edge connectivity.</a:t>
            </a:r>
            <a:endParaRPr sz="2000" b="1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525" y="1960750"/>
            <a:ext cx="4465149" cy="253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5"/>
          <p:cNvSpPr txBox="1"/>
          <p:nvPr/>
        </p:nvSpPr>
        <p:spPr>
          <a:xfrm>
            <a:off x="1822900" y="4554175"/>
            <a:ext cx="134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zh-TW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wiki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50352" y="1799125"/>
            <a:ext cx="3085497" cy="88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5"/>
          <p:cNvSpPr txBox="1"/>
          <p:nvPr/>
        </p:nvSpPr>
        <p:spPr>
          <a:xfrm>
            <a:off x="6215850" y="2571750"/>
            <a:ext cx="15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 dirty="0"/>
              <a:t>isomorphic</a:t>
            </a:r>
            <a:endParaRPr sz="1200" b="1" dirty="0"/>
          </a:p>
        </p:txBody>
      </p:sp>
      <p:pic>
        <p:nvPicPr>
          <p:cNvPr id="237" name="Google Shape;237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58075" y="3055825"/>
            <a:ext cx="2892276" cy="157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5"/>
          <p:cNvSpPr txBox="1"/>
          <p:nvPr/>
        </p:nvSpPr>
        <p:spPr>
          <a:xfrm>
            <a:off x="6215850" y="4494575"/>
            <a:ext cx="15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/>
              <a:t>non-isomorphic</a:t>
            </a:r>
            <a:endParaRPr sz="1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6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4" name="Google Shape;2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14</a:t>
            </a:fld>
            <a:endParaRPr/>
          </a:p>
        </p:txBody>
      </p:sp>
      <p:sp>
        <p:nvSpPr>
          <p:cNvPr id="246" name="Google Shape;246;p26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Node Features: Graphlet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6"/>
          <p:cNvSpPr txBox="1"/>
          <p:nvPr/>
        </p:nvSpPr>
        <p:spPr>
          <a:xfrm>
            <a:off x="311700" y="991525"/>
            <a:ext cx="8520600" cy="8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Char char="●"/>
            </a:pPr>
            <a:r>
              <a:rPr lang="zh-TW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Graphlets are </a:t>
            </a:r>
            <a:r>
              <a:rPr lang="zh-TW" sz="2000" b="1" dirty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induced, non-isomorphic </a:t>
            </a:r>
            <a:r>
              <a:rPr lang="zh-TW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subgraphs that </a:t>
            </a:r>
            <a:r>
              <a:rPr lang="zh-TW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describe the structure of node u’s network neighborhood.</a:t>
            </a:r>
            <a:endParaRPr sz="2000" b="1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925" y="1967200"/>
            <a:ext cx="5130449" cy="284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6"/>
          <p:cNvPicPr preferRelativeResize="0"/>
          <p:nvPr/>
        </p:nvPicPr>
        <p:blipFill rotWithShape="1">
          <a:blip r:embed="rId5">
            <a:alphaModFix/>
          </a:blip>
          <a:srcRect t="2085"/>
          <a:stretch/>
        </p:blipFill>
        <p:spPr>
          <a:xfrm>
            <a:off x="6372350" y="1545550"/>
            <a:ext cx="2100090" cy="115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6"/>
          <p:cNvSpPr txBox="1"/>
          <p:nvPr/>
        </p:nvSpPr>
        <p:spPr>
          <a:xfrm>
            <a:off x="6372350" y="4171525"/>
            <a:ext cx="2161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dirty="0">
                <a:latin typeface="Calibri"/>
                <a:ea typeface="Calibri"/>
                <a:cs typeface="Calibri"/>
                <a:sym typeface="Calibri"/>
              </a:rPr>
              <a:t>u has graphlets: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dirty="0">
                <a:latin typeface="Calibri"/>
                <a:ea typeface="Calibri"/>
                <a:cs typeface="Calibri"/>
                <a:sym typeface="Calibri"/>
              </a:rPr>
              <a:t>[0, 1, 2, 3, 5, 10, 11]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96547" y="2735824"/>
            <a:ext cx="1597226" cy="64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72738" y="3481300"/>
            <a:ext cx="1507350" cy="5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7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8" name="Google Shape;2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15</a:t>
            </a:fld>
            <a:endParaRPr/>
          </a:p>
        </p:txBody>
      </p:sp>
      <p:sp>
        <p:nvSpPr>
          <p:cNvPr id="260" name="Google Shape;260;p27"/>
          <p:cNvSpPr txBox="1"/>
          <p:nvPr/>
        </p:nvSpPr>
        <p:spPr>
          <a:xfrm>
            <a:off x="231150" y="991525"/>
            <a:ext cx="8790300" cy="3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Calibri"/>
              <a:buChar char="●"/>
            </a:pPr>
            <a:r>
              <a:rPr lang="zh-TW" sz="19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Graphlet Degree Vector (GDV)</a:t>
            </a:r>
            <a:r>
              <a:rPr lang="zh-TW" sz="19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zh-TW" sz="19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 count vector of graphlets rooted at a given node.</a:t>
            </a:r>
            <a:endParaRPr sz="19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Calibri"/>
              <a:buChar char="●"/>
            </a:pPr>
            <a:r>
              <a:rPr lang="zh-TW" sz="19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Graphlet degree vector provides a measure of a node’s </a:t>
            </a:r>
            <a:r>
              <a:rPr lang="zh-TW" sz="19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local network topology </a:t>
            </a:r>
            <a:r>
              <a:rPr lang="zh-TW" sz="19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(more detail than node degrees or clustering coefficient.).</a:t>
            </a:r>
            <a:endParaRPr sz="19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0400" y="2114738"/>
            <a:ext cx="4790600" cy="111742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7"/>
          <p:cNvSpPr txBox="1"/>
          <p:nvPr/>
        </p:nvSpPr>
        <p:spPr>
          <a:xfrm>
            <a:off x="6023200" y="2499013"/>
            <a:ext cx="284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>
                <a:solidFill>
                  <a:srgbClr val="38761D"/>
                </a:solidFill>
              </a:rPr>
              <a:t>select graphlets up to 3 nodes</a:t>
            </a:r>
            <a:endParaRPr b="1" dirty="0">
              <a:solidFill>
                <a:srgbClr val="38761D"/>
              </a:solidFill>
            </a:endParaRPr>
          </a:p>
        </p:txBody>
      </p:sp>
      <p:pic>
        <p:nvPicPr>
          <p:cNvPr id="263" name="Google Shape;26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64725" y="3344887"/>
            <a:ext cx="3377725" cy="160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7"/>
          <p:cNvSpPr txBox="1"/>
          <p:nvPr/>
        </p:nvSpPr>
        <p:spPr>
          <a:xfrm>
            <a:off x="603850" y="3922425"/>
            <a:ext cx="1856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>
                <a:solidFill>
                  <a:srgbClr val="38761D"/>
                </a:solidFill>
              </a:rPr>
              <a:t>Graphlet instances for node u</a:t>
            </a:r>
            <a:endParaRPr b="1" dirty="0">
              <a:solidFill>
                <a:srgbClr val="38761D"/>
              </a:solidFill>
            </a:endParaRPr>
          </a:p>
        </p:txBody>
      </p:sp>
      <p:sp>
        <p:nvSpPr>
          <p:cNvPr id="265" name="Google Shape;265;p27"/>
          <p:cNvSpPr txBox="1"/>
          <p:nvPr/>
        </p:nvSpPr>
        <p:spPr>
          <a:xfrm>
            <a:off x="6353650" y="4022738"/>
            <a:ext cx="2179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>
                <a:solidFill>
                  <a:srgbClr val="38761D"/>
                </a:solidFill>
              </a:rPr>
              <a:t>GDV for node u:</a:t>
            </a:r>
            <a:endParaRPr b="1" dirty="0">
              <a:solidFill>
                <a:srgbClr val="38761D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>
                <a:solidFill>
                  <a:srgbClr val="38761D"/>
                </a:solidFill>
              </a:rPr>
              <a:t>[a, b, c, d] = [2, 1, 0, 2]</a:t>
            </a:r>
            <a:endParaRPr b="1" dirty="0">
              <a:solidFill>
                <a:srgbClr val="38761D"/>
              </a:solidFill>
            </a:endParaRPr>
          </a:p>
        </p:txBody>
      </p:sp>
      <p:sp>
        <p:nvSpPr>
          <p:cNvPr id="266" name="Google Shape;266;p27"/>
          <p:cNvSpPr txBox="1"/>
          <p:nvPr/>
        </p:nvSpPr>
        <p:spPr>
          <a:xfrm>
            <a:off x="6256750" y="3232175"/>
            <a:ext cx="2562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>
                <a:solidFill>
                  <a:srgbClr val="1155CC"/>
                </a:solidFill>
              </a:rPr>
              <a:t>Using 5-node graphlets we can derive a 73 dim vector</a:t>
            </a:r>
            <a:endParaRPr b="1" dirty="0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8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2" name="Google Shape;27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16</a:t>
            </a:fld>
            <a:endParaRPr/>
          </a:p>
        </p:txBody>
      </p:sp>
      <p:sp>
        <p:nvSpPr>
          <p:cNvPr id="274" name="Google Shape;274;p28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Summary: Ways to Obtain Node Features</a:t>
            </a:r>
            <a:endParaRPr sz="3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8"/>
          <p:cNvSpPr txBox="1"/>
          <p:nvPr/>
        </p:nvSpPr>
        <p:spPr>
          <a:xfrm>
            <a:off x="311700" y="1076275"/>
            <a:ext cx="8520600" cy="39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Calibri"/>
              <a:buChar char="➢"/>
            </a:pPr>
            <a:r>
              <a:rPr lang="zh-TW" sz="20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Importance-based features: </a:t>
            </a:r>
            <a:r>
              <a:rPr lang="zh-TW" sz="2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capture the importance of a node in a graph, useful for predicting influential nodes in a graph</a:t>
            </a:r>
            <a:endParaRPr sz="20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</a:pPr>
            <a:r>
              <a:rPr lang="zh-TW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Node degree</a:t>
            </a:r>
            <a:endParaRPr sz="18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</a:pPr>
            <a:r>
              <a:rPr lang="zh-TW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Node centrality (Eigenvector, Betweenness, Closeness Centrality)</a:t>
            </a:r>
            <a:endParaRPr sz="18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Calibri"/>
              <a:buChar char="➢"/>
            </a:pPr>
            <a:r>
              <a:rPr lang="zh-TW" sz="2000" b="1" dirty="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Structure-based features: </a:t>
            </a:r>
            <a:r>
              <a:rPr lang="zh-TW" sz="2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capture topological properties of local neighborhood around a node, useful for predicting a particular role a node plays in a graph</a:t>
            </a:r>
            <a:endParaRPr sz="20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</a:pPr>
            <a:r>
              <a:rPr lang="zh-TW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Node degree</a:t>
            </a:r>
            <a:endParaRPr sz="18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</a:pPr>
            <a:r>
              <a:rPr lang="zh-TW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Clustering coefficient</a:t>
            </a:r>
            <a:endParaRPr sz="18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</a:pPr>
            <a:r>
              <a:rPr lang="zh-TW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Graphlets</a:t>
            </a:r>
            <a:endParaRPr sz="18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zh-TW" sz="2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Node-level</a:t>
            </a:r>
            <a:r>
              <a:rPr lang="zh-TW" sz="20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zh-TW" sz="20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Edge-level</a:t>
            </a:r>
            <a:r>
              <a:rPr lang="zh-TW" sz="20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zh-TW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Graph-level</a:t>
            </a:r>
            <a:r>
              <a:rPr lang="zh-TW" sz="2000">
                <a:latin typeface="Calibri"/>
                <a:ea typeface="Calibri"/>
                <a:cs typeface="Calibri"/>
                <a:sym typeface="Calibri"/>
              </a:rPr>
              <a:t> prediction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Machine Learning Tasks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7801200" y="3655100"/>
            <a:ext cx="114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rgbClr val="1155CC"/>
                </a:solidFill>
              </a:rPr>
              <a:t>Node-level</a:t>
            </a:r>
            <a:endParaRPr b="1">
              <a:solidFill>
                <a:srgbClr val="1155CC"/>
              </a:solidFill>
            </a:endParaRPr>
          </a:p>
        </p:txBody>
      </p:sp>
      <p:grpSp>
        <p:nvGrpSpPr>
          <p:cNvPr id="72" name="Google Shape;72;p14"/>
          <p:cNvGrpSpPr/>
          <p:nvPr/>
        </p:nvGrpSpPr>
        <p:grpSpPr>
          <a:xfrm>
            <a:off x="928138" y="1736498"/>
            <a:ext cx="7004524" cy="3002925"/>
            <a:chOff x="1069738" y="1841973"/>
            <a:chExt cx="7004524" cy="3002925"/>
          </a:xfrm>
        </p:grpSpPr>
        <p:pic>
          <p:nvPicPr>
            <p:cNvPr id="73" name="Google Shape;73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69738" y="1841973"/>
              <a:ext cx="7004524" cy="30029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4" name="Google Shape;74;p14"/>
            <p:cNvCxnSpPr/>
            <p:nvPr/>
          </p:nvCxnSpPr>
          <p:spPr>
            <a:xfrm rot="10800000">
              <a:off x="1583925" y="2996200"/>
              <a:ext cx="3900" cy="776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75" name="Google Shape;75;p14"/>
            <p:cNvSpPr txBox="1"/>
            <p:nvPr/>
          </p:nvSpPr>
          <p:spPr>
            <a:xfrm>
              <a:off x="1663925" y="3187475"/>
              <a:ext cx="337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b="1"/>
                <a:t>?</a:t>
              </a:r>
              <a:endParaRPr b="1">
                <a:solidFill>
                  <a:srgbClr val="000000"/>
                </a:solidFill>
              </a:endParaRPr>
            </a:p>
          </p:txBody>
        </p:sp>
      </p:grpSp>
      <p:sp>
        <p:nvSpPr>
          <p:cNvPr id="76" name="Google Shape;76;p14"/>
          <p:cNvSpPr/>
          <p:nvPr/>
        </p:nvSpPr>
        <p:spPr>
          <a:xfrm>
            <a:off x="5935000" y="3562750"/>
            <a:ext cx="1938000" cy="1334100"/>
          </a:xfrm>
          <a:prstGeom prst="ellipse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 txBox="1"/>
          <p:nvPr/>
        </p:nvSpPr>
        <p:spPr>
          <a:xfrm>
            <a:off x="7389025" y="1336300"/>
            <a:ext cx="128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rgbClr val="FF0000"/>
                </a:solidFill>
              </a:rPr>
              <a:t>Graph-level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827500" y="1691725"/>
            <a:ext cx="7171200" cy="3264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4"/>
          <p:cNvSpPr/>
          <p:nvPr/>
        </p:nvSpPr>
        <p:spPr>
          <a:xfrm>
            <a:off x="1036250" y="2750250"/>
            <a:ext cx="816900" cy="1061700"/>
          </a:xfrm>
          <a:prstGeom prst="ellipse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4"/>
          <p:cNvSpPr txBox="1"/>
          <p:nvPr/>
        </p:nvSpPr>
        <p:spPr>
          <a:xfrm>
            <a:off x="-53725" y="2750250"/>
            <a:ext cx="114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rgbClr val="38761D"/>
                </a:solidFill>
              </a:rPr>
              <a:t>Edge-level</a:t>
            </a:r>
            <a:endParaRPr b="1">
              <a:solidFill>
                <a:srgbClr val="3876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/>
        </p:nvSpPr>
        <p:spPr>
          <a:xfrm>
            <a:off x="311700" y="1067725"/>
            <a:ext cx="8520600" cy="19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Char char="●"/>
            </a:pPr>
            <a:r>
              <a:rPr lang="zh-TW" sz="2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First, design features for nodes/edges/graphs</a:t>
            </a:r>
            <a:endParaRPr sz="2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5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5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Traditional ML Pipeline</a:t>
            </a:r>
            <a:endParaRPr sz="3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</a:t>
            </a:fld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7613788" y="3949125"/>
            <a:ext cx="1149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rgbClr val="1155CC"/>
                </a:solidFill>
              </a:rPr>
              <a:t>Node features</a:t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7240500" y="1321300"/>
            <a:ext cx="1149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rgbClr val="FF0000"/>
                </a:solidFill>
              </a:rPr>
              <a:t>Graph features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294950" y="3148650"/>
            <a:ext cx="981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rgbClr val="38761D"/>
                </a:solidFill>
              </a:rPr>
              <a:t>Edge features</a:t>
            </a:r>
            <a:endParaRPr b="1">
              <a:solidFill>
                <a:srgbClr val="38761D"/>
              </a:solidFill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825" y="2499300"/>
            <a:ext cx="738525" cy="67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7687" y="1884100"/>
            <a:ext cx="6588564" cy="3043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8350" y="1257725"/>
            <a:ext cx="738525" cy="67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6125" y="3307675"/>
            <a:ext cx="738525" cy="67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" name="Google Shape;10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  <p:sp>
        <p:nvSpPr>
          <p:cNvPr id="104" name="Google Shape;104;p16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Traditional ML Pipeline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2840175" y="1067725"/>
            <a:ext cx="3324600" cy="14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➢"/>
            </a:pPr>
            <a:r>
              <a:rPr lang="zh-TW" sz="1900" b="1">
                <a:latin typeface="Calibri"/>
                <a:ea typeface="Calibri"/>
                <a:cs typeface="Calibri"/>
                <a:sym typeface="Calibri"/>
              </a:rPr>
              <a:t>2. Train ML model</a:t>
            </a:r>
            <a:endParaRPr sz="1900" b="1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zh-TW" sz="1800">
                <a:latin typeface="Calibri"/>
                <a:ea typeface="Calibri"/>
                <a:cs typeface="Calibri"/>
                <a:sym typeface="Calibri"/>
              </a:rPr>
              <a:t>Random Forest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zh-TW" sz="1800">
                <a:latin typeface="Calibri"/>
                <a:ea typeface="Calibri"/>
                <a:cs typeface="Calibri"/>
                <a:sym typeface="Calibri"/>
              </a:rPr>
              <a:t>XGBoost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zh-TW" sz="1800">
                <a:latin typeface="Calibri"/>
                <a:ea typeface="Calibri"/>
                <a:cs typeface="Calibri"/>
                <a:sym typeface="Calibri"/>
              </a:rPr>
              <a:t>DNN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5625600" y="1067725"/>
            <a:ext cx="3398400" cy="17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➢"/>
            </a:pPr>
            <a:r>
              <a:rPr lang="zh-TW" sz="1900" b="1">
                <a:latin typeface="Calibri"/>
                <a:ea typeface="Calibri"/>
                <a:cs typeface="Calibri"/>
                <a:sym typeface="Calibri"/>
              </a:rPr>
              <a:t>3. Apply the ML model</a:t>
            </a:r>
            <a:endParaRPr sz="1900" b="1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zh-TW" sz="1800">
                <a:latin typeface="Calibri"/>
                <a:ea typeface="Calibri"/>
                <a:cs typeface="Calibri"/>
                <a:sym typeface="Calibri"/>
              </a:rPr>
              <a:t>Given a new node/edge/graph, obtain its features and make a prediction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6025" y="2683250"/>
            <a:ext cx="1636724" cy="211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04624" y="3206149"/>
            <a:ext cx="1915775" cy="93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 descr="哆啦a梦小夫高清头像- 图片搜索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45771" y="2683245"/>
            <a:ext cx="878732" cy="8787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p16"/>
          <p:cNvGrpSpPr/>
          <p:nvPr/>
        </p:nvGrpSpPr>
        <p:grpSpPr>
          <a:xfrm>
            <a:off x="3445811" y="3986538"/>
            <a:ext cx="943997" cy="843445"/>
            <a:chOff x="2404533" y="3566641"/>
            <a:chExt cx="1378500" cy="1180800"/>
          </a:xfrm>
        </p:grpSpPr>
        <p:sp>
          <p:nvSpPr>
            <p:cNvPr id="111" name="Google Shape;111;p16"/>
            <p:cNvSpPr/>
            <p:nvPr/>
          </p:nvSpPr>
          <p:spPr>
            <a:xfrm>
              <a:off x="2404533" y="3566641"/>
              <a:ext cx="1378500" cy="1180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2" name="Google Shape;112;p16" descr="葉大雄- Home | Facebook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441250" y="3613934"/>
              <a:ext cx="1283759" cy="11333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3" name="Google Shape;113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72450" y="3201310"/>
            <a:ext cx="1031310" cy="94890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/>
        </p:nvSpPr>
        <p:spPr>
          <a:xfrm>
            <a:off x="34025" y="1058875"/>
            <a:ext cx="2724300" cy="14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➢"/>
            </a:pPr>
            <a:r>
              <a:rPr lang="zh-TW" sz="1900" b="1" dirty="0">
                <a:latin typeface="Calibri"/>
                <a:ea typeface="Calibri"/>
                <a:cs typeface="Calibri"/>
                <a:sym typeface="Calibri"/>
              </a:rPr>
              <a:t>1. Feature extraction</a:t>
            </a:r>
            <a:endParaRPr sz="1900" b="1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zh-TW" sz="1800" dirty="0">
                <a:latin typeface="Calibri"/>
                <a:ea typeface="Calibri"/>
                <a:cs typeface="Calibri"/>
                <a:sym typeface="Calibri"/>
              </a:rPr>
              <a:t>Node feature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zh-TW" sz="1800" dirty="0">
                <a:latin typeface="Calibri"/>
                <a:ea typeface="Calibri"/>
                <a:cs typeface="Calibri"/>
                <a:sym typeface="Calibri"/>
              </a:rPr>
              <a:t>Edge feature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zh-TW" sz="1800" dirty="0">
                <a:latin typeface="Calibri"/>
                <a:ea typeface="Calibri"/>
                <a:cs typeface="Calibri"/>
                <a:sym typeface="Calibri"/>
              </a:rPr>
              <a:t>Graph feature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05375" y="2669125"/>
            <a:ext cx="776975" cy="7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05375" y="3383650"/>
            <a:ext cx="776975" cy="7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05375" y="4139850"/>
            <a:ext cx="776975" cy="71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/>
          <p:nvPr/>
        </p:nvSpPr>
        <p:spPr>
          <a:xfrm>
            <a:off x="519663" y="2718588"/>
            <a:ext cx="1149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rgbClr val="1155CC"/>
                </a:solidFill>
              </a:rPr>
              <a:t>Node features</a:t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603525" y="3433113"/>
            <a:ext cx="981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rgbClr val="38761D"/>
                </a:solidFill>
              </a:rPr>
              <a:t>Edge features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519675" y="4189313"/>
            <a:ext cx="1149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rgbClr val="FF0000"/>
                </a:solidFill>
              </a:rPr>
              <a:t>Graph features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" name="Google Shape;12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Feature Design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311700" y="99091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Calibri"/>
              <a:buChar char="●"/>
            </a:pPr>
            <a:r>
              <a:rPr lang="zh-TW" sz="2000" b="1" dirty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Using effective features over graphs is the key to achieving good model performance.</a:t>
            </a:r>
            <a:endParaRPr sz="2000" b="1" dirty="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zh-TW" sz="2000" dirty="0">
                <a:latin typeface="Calibri"/>
                <a:ea typeface="Calibri"/>
                <a:cs typeface="Calibri"/>
                <a:sym typeface="Calibri"/>
              </a:rPr>
              <a:t>Besides the original node/edge/graph features, can we </a:t>
            </a:r>
            <a:r>
              <a:rPr lang="zh-TW" sz="2000" b="1" dirty="0">
                <a:latin typeface="Calibri"/>
                <a:ea typeface="Calibri"/>
                <a:cs typeface="Calibri"/>
                <a:sym typeface="Calibri"/>
              </a:rPr>
              <a:t>embed topology structure </a:t>
            </a:r>
            <a:r>
              <a:rPr lang="zh-TW" sz="2000" dirty="0">
                <a:latin typeface="Calibri"/>
                <a:ea typeface="Calibri"/>
                <a:cs typeface="Calibri"/>
                <a:sym typeface="Calibri"/>
              </a:rPr>
              <a:t>into node/edge/graph features?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125" y="2611974"/>
            <a:ext cx="2498875" cy="186767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 txBox="1"/>
          <p:nvPr/>
        </p:nvSpPr>
        <p:spPr>
          <a:xfrm>
            <a:off x="1356313" y="4510850"/>
            <a:ext cx="1222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 b="1">
                <a:solidFill>
                  <a:srgbClr val="E69138"/>
                </a:solidFill>
              </a:rPr>
              <a:t>Graph</a:t>
            </a:r>
            <a:endParaRPr sz="1500" b="1">
              <a:solidFill>
                <a:srgbClr val="E69138"/>
              </a:solidFill>
            </a:endParaRPr>
          </a:p>
        </p:txBody>
      </p:sp>
      <p:pic>
        <p:nvPicPr>
          <p:cNvPr id="132" name="Google Shape;13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5538" y="3338055"/>
            <a:ext cx="405366" cy="4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7"/>
          <p:cNvSpPr txBox="1"/>
          <p:nvPr/>
        </p:nvSpPr>
        <p:spPr>
          <a:xfrm>
            <a:off x="3797930" y="4510850"/>
            <a:ext cx="1740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 b="1">
                <a:solidFill>
                  <a:srgbClr val="E69138"/>
                </a:solidFill>
              </a:rPr>
              <a:t>Node Prediction</a:t>
            </a:r>
            <a:endParaRPr sz="1500" b="1">
              <a:solidFill>
                <a:srgbClr val="E69138"/>
              </a:solidFill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5836825" y="4510850"/>
            <a:ext cx="2713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 b="1">
                <a:solidFill>
                  <a:srgbClr val="E69138"/>
                </a:solidFill>
              </a:rPr>
              <a:t>With neighboring topology</a:t>
            </a:r>
            <a:endParaRPr sz="1500" b="1">
              <a:solidFill>
                <a:srgbClr val="E69138"/>
              </a:solidFill>
            </a:endParaRPr>
          </a:p>
        </p:txBody>
      </p:sp>
      <p:grpSp>
        <p:nvGrpSpPr>
          <p:cNvPr id="135" name="Google Shape;135;p17"/>
          <p:cNvGrpSpPr/>
          <p:nvPr/>
        </p:nvGrpSpPr>
        <p:grpSpPr>
          <a:xfrm>
            <a:off x="6218467" y="2645459"/>
            <a:ext cx="1740601" cy="1681472"/>
            <a:chOff x="6218467" y="2645459"/>
            <a:chExt cx="1740601" cy="1681472"/>
          </a:xfrm>
        </p:grpSpPr>
        <p:pic>
          <p:nvPicPr>
            <p:cNvPr id="136" name="Google Shape;136;p1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18467" y="2645459"/>
              <a:ext cx="1740601" cy="16814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17"/>
            <p:cNvSpPr/>
            <p:nvPr/>
          </p:nvSpPr>
          <p:spPr>
            <a:xfrm>
              <a:off x="7059475" y="3547850"/>
              <a:ext cx="268200" cy="2610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  <p:sp>
        <p:nvSpPr>
          <p:cNvPr id="145" name="Google Shape;145;p18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Node-level Features: Overview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311700" y="1067725"/>
            <a:ext cx="8520600" cy="3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Char char="●"/>
            </a:pPr>
            <a:r>
              <a:rPr lang="zh-TW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Goal: Characterize the structure and position of a node in the network:</a:t>
            </a:r>
            <a:endParaRPr sz="2000" b="1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000"/>
              <a:buFont typeface="Calibri"/>
              <a:buChar char="●"/>
            </a:pPr>
            <a:r>
              <a:rPr lang="zh-TW" sz="20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Importance-based features</a:t>
            </a:r>
            <a:endParaRPr sz="2000" b="1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Char char="○"/>
            </a:pPr>
            <a:r>
              <a:rPr lang="zh-TW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Node degree</a:t>
            </a: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Char char="○"/>
            </a:pPr>
            <a:r>
              <a:rPr lang="zh-TW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Node centrality</a:t>
            </a: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Calibri"/>
              <a:buChar char="●"/>
            </a:pPr>
            <a:r>
              <a:rPr lang="zh-TW" sz="2000" b="1" dirty="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Structure-based features</a:t>
            </a:r>
            <a:endParaRPr sz="2000" b="1" dirty="0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Char char="○"/>
            </a:pPr>
            <a:r>
              <a:rPr lang="zh-TW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Node degree</a:t>
            </a: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Char char="○"/>
            </a:pPr>
            <a:r>
              <a:rPr lang="zh-TW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Clustering coefficient</a:t>
            </a: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Char char="○"/>
            </a:pPr>
            <a:r>
              <a:rPr lang="zh-TW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Graphlets</a:t>
            </a: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7725" y="2240850"/>
            <a:ext cx="2627525" cy="225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  <p:sp>
        <p:nvSpPr>
          <p:cNvPr id="155" name="Google Shape;155;p19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Node Features: Degree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311700" y="1067725"/>
            <a:ext cx="8520600" cy="3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Char char="●"/>
            </a:pPr>
            <a:r>
              <a:rPr lang="zh-TW" sz="2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The degree kv of node v is the number of edges (neighboring nodes) the node has.</a:t>
            </a:r>
            <a:endParaRPr sz="2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Char char="●"/>
            </a:pPr>
            <a:r>
              <a:rPr lang="zh-TW" sz="2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Treats all neighboring nodes equally.</a:t>
            </a:r>
            <a:endParaRPr sz="2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1500" y="2250900"/>
            <a:ext cx="4644026" cy="260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60251" y="4892847"/>
            <a:ext cx="3489400" cy="16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  <p:sp>
        <p:nvSpPr>
          <p:cNvPr id="166" name="Google Shape;166;p20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Node Features: Node Centrality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0"/>
          <p:cNvSpPr txBox="1"/>
          <p:nvPr/>
        </p:nvSpPr>
        <p:spPr>
          <a:xfrm>
            <a:off x="311700" y="1067725"/>
            <a:ext cx="8520600" cy="3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Char char="●"/>
            </a:pPr>
            <a:r>
              <a:rPr lang="zh-TW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Node degree counts the neighboring nodes </a:t>
            </a:r>
            <a:r>
              <a:rPr lang="zh-TW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without capturing their importance.</a:t>
            </a:r>
            <a:endParaRPr sz="2000" b="1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Char char="●"/>
            </a:pPr>
            <a:r>
              <a:rPr lang="zh-TW" sz="2000" b="1" dirty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Node centrality cv</a:t>
            </a:r>
            <a:r>
              <a:rPr lang="zh-TW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takes the </a:t>
            </a:r>
            <a:r>
              <a:rPr lang="zh-TW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node importance</a:t>
            </a:r>
            <a:r>
              <a:rPr lang="zh-TW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in a graph into account.</a:t>
            </a: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Char char="●"/>
            </a:pPr>
            <a:r>
              <a:rPr lang="zh-TW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Different ways to evaluate importance:</a:t>
            </a: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Char char="○"/>
            </a:pPr>
            <a:r>
              <a:rPr lang="zh-TW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Eigenvector centrality</a:t>
            </a: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Char char="○"/>
            </a:pPr>
            <a:r>
              <a:rPr lang="zh-TW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Betweenness centrality</a:t>
            </a: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Char char="○"/>
            </a:pPr>
            <a:r>
              <a:rPr lang="zh-TW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Closeness centrality</a:t>
            </a: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Char char="○"/>
            </a:pPr>
            <a:r>
              <a:rPr lang="zh-TW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and many others….</a:t>
            </a: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8" name="Google Shape;168;p20"/>
          <p:cNvGrpSpPr/>
          <p:nvPr/>
        </p:nvGrpSpPr>
        <p:grpSpPr>
          <a:xfrm>
            <a:off x="5920292" y="2921284"/>
            <a:ext cx="1740601" cy="1681472"/>
            <a:chOff x="6218467" y="2645459"/>
            <a:chExt cx="1740601" cy="1681472"/>
          </a:xfrm>
        </p:grpSpPr>
        <p:pic>
          <p:nvPicPr>
            <p:cNvPr id="169" name="Google Shape;169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18467" y="2645459"/>
              <a:ext cx="1740601" cy="16814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20"/>
            <p:cNvSpPr/>
            <p:nvPr/>
          </p:nvSpPr>
          <p:spPr>
            <a:xfrm>
              <a:off x="7059475" y="3547850"/>
              <a:ext cx="268200" cy="2610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6" name="Google Shape;17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  <p:sp>
        <p:nvSpPr>
          <p:cNvPr id="178" name="Google Shape;178;p21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Node Features: Node Centrality (1)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1"/>
          <p:cNvSpPr txBox="1"/>
          <p:nvPr/>
        </p:nvSpPr>
        <p:spPr>
          <a:xfrm>
            <a:off x="387900" y="991525"/>
            <a:ext cx="8375700" cy="38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Eigenvector Centrality</a:t>
            </a:r>
            <a:endParaRPr sz="2400" b="1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Calibri"/>
              <a:buChar char="●"/>
            </a:pPr>
            <a:r>
              <a:rPr lang="zh-TW" sz="19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 node v is important if </a:t>
            </a:r>
            <a:r>
              <a:rPr lang="zh-TW" sz="19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surrounded by important neighboring nodes</a:t>
            </a:r>
            <a:r>
              <a:rPr lang="zh-TW" sz="19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u ∈ N(v).</a:t>
            </a:r>
            <a:endParaRPr sz="19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Calibri"/>
              <a:buChar char="●"/>
            </a:pPr>
            <a:r>
              <a:rPr lang="zh-TW" sz="19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We model the centrality of node v as </a:t>
            </a:r>
            <a:r>
              <a:rPr lang="zh-TW" sz="19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the sum of the centrality of neighboring nodes </a:t>
            </a:r>
            <a:r>
              <a:rPr lang="zh-TW" sz="19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recursively:</a:t>
            </a:r>
            <a:endParaRPr sz="19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9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9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9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Calibri"/>
              <a:buChar char="●"/>
            </a:pPr>
            <a:r>
              <a:rPr lang="zh-TW" sz="19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We can see that centrality </a:t>
            </a:r>
            <a:r>
              <a:rPr lang="zh-TW" sz="1900" b="1" i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zh-TW" sz="19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is the eigenvector fo </a:t>
            </a:r>
            <a:r>
              <a:rPr lang="zh-TW" sz="1900" b="1" i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900" b="1" i="1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3600" y="2970125"/>
            <a:ext cx="2227026" cy="9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2875" y="3111343"/>
            <a:ext cx="1212900" cy="57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5700" y="3101109"/>
            <a:ext cx="1629125" cy="489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88248" y="2893922"/>
            <a:ext cx="2416275" cy="108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1105</Words>
  <Application>Microsoft Office PowerPoint</Application>
  <PresentationFormat>全屏显示(16:9)</PresentationFormat>
  <Paragraphs>149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KaTeX_AMS</vt:lpstr>
      <vt:lpstr>KaTeX_Math</vt:lpstr>
      <vt:lpstr>PingFang SC</vt:lpstr>
      <vt:lpstr>Söhne</vt:lpstr>
      <vt:lpstr>Arial</vt:lpstr>
      <vt:lpstr>Calibri</vt:lpstr>
      <vt:lpstr>Simple Light</vt:lpstr>
      <vt:lpstr>2-1. Traditaional Feature-based Methods: Node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2-1. Traditaional Feature-based Methods: Node</dc:title>
  <cp:lastModifiedBy>戒酒的李白</cp:lastModifiedBy>
  <cp:revision>4</cp:revision>
  <dcterms:modified xsi:type="dcterms:W3CDTF">2024-03-07T06:45:39Z</dcterms:modified>
</cp:coreProperties>
</file>